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Consolas" panose="020B0609020204030204" pitchFamily="49" charset="0"/>
      <p:regular r:id="rId41"/>
      <p:bold r:id="rId42"/>
      <p:italic r:id="rId43"/>
      <p:boldItalic r:id="rId44"/>
    </p:embeddedFont>
    <p:embeddedFont>
      <p:font typeface="Roboto" pitchFamily="2" charset="0"/>
      <p:regular r:id="rId45"/>
      <p:bold r:id="rId46"/>
      <p:italic r:id="rId47"/>
      <p:boldItalic r:id="rId48"/>
    </p:embeddedFont>
    <p:embeddedFont>
      <p:font typeface="Roboto Medium"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A0D30-F11E-4E68-B170-7BECA432C45F}">
  <a:tblStyle styleId="{4FBA0D30-F11E-4E68-B170-7BECA432C4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46" d="100"/>
          <a:sy n="146"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3d35f8b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3d35f8b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af53b19a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af53b19a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af53b19ad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af53b19a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af53b19a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af53b19a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af53b19a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af53b19a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af53b19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af53b19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Follow along! </a:t>
            </a:r>
            <a:r>
              <a:rPr lang="en"/>
              <a:t>Note that you will want to use a personal email (not your Stanford one) so that you can continue to access your Firebase projects.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af53b19ad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af53b19a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af53b19a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af53b19a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af53b19ad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af53b19a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af53b19ad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af53b19a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af53b19a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af53b19a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b0141617d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b0141617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af53b19a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af53b19a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f53b19ad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f53b19a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af53b19ad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af53b19a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afdd1be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afdd1b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depending on what you will be doing in the file, you may also need to import firebase again (ex: if you want to do firebase.auth() -- See Slide 32).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afdd1be3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afdd1be3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437c1433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437c1433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afdd1be3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afdd1be3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b0141617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b0141617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0141617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0141617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that this is networking, so you’ll want to use “await” when doing anything with the database.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0141617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0141617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af53b19a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af53b19a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App has only one page with no database</a:t>
            </a:r>
            <a:endParaRPr/>
          </a:p>
          <a:p>
            <a:pPr marL="457200" lvl="0" indent="-298450" algn="l" rtl="0">
              <a:spcBef>
                <a:spcPts val="0"/>
              </a:spcBef>
              <a:spcAft>
                <a:spcPts val="0"/>
              </a:spcAft>
              <a:buSzPts val="1100"/>
              <a:buAutoNum type="arabicPeriod"/>
            </a:pPr>
            <a:r>
              <a:rPr lang="en"/>
              <a:t>App has only one page with a local database</a:t>
            </a:r>
            <a:endParaRPr/>
          </a:p>
          <a:p>
            <a:pPr marL="457200" lvl="0" indent="-298450" algn="l" rtl="0">
              <a:spcBef>
                <a:spcPts val="0"/>
              </a:spcBef>
              <a:spcAft>
                <a:spcPts val="0"/>
              </a:spcAft>
              <a:buSzPts val="1100"/>
              <a:buAutoNum type="arabicPeriod"/>
            </a:pPr>
            <a:r>
              <a:rPr lang="en"/>
              <a:t>App has multiple pages with a local database</a:t>
            </a:r>
            <a:endParaRPr/>
          </a:p>
          <a:p>
            <a:pPr marL="457200" lvl="0" indent="-298450" algn="l" rtl="0">
              <a:spcBef>
                <a:spcPts val="0"/>
              </a:spcBef>
              <a:spcAft>
                <a:spcPts val="0"/>
              </a:spcAft>
              <a:buSzPts val="1100"/>
              <a:buAutoNum type="arabicPeriod"/>
            </a:pPr>
            <a:r>
              <a:rPr lang="en"/>
              <a:t>TODAY!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b0141617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b014161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b0141617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b0141617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0141617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0141617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0141617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0141617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Walk through starter code to show how logging in works. Have students scan QR code so they can create their own profiles and show them Firebase database updates in realtime.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b0141617d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b0141617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b0141617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b0141617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Make sure to make your own Firebase project first and copy and paste your new configurations in </a:t>
            </a:r>
            <a:r>
              <a:rPr lang="en" i="1">
                <a:latin typeface="Roboto"/>
                <a:ea typeface="Roboto"/>
                <a:cs typeface="Roboto"/>
                <a:sym typeface="Roboto"/>
              </a:rPr>
              <a:t>firebase.js</a:t>
            </a:r>
            <a:r>
              <a:rPr lang="en">
                <a:latin typeface="Roboto"/>
                <a:ea typeface="Roboto"/>
                <a:cs typeface="Roboto"/>
                <a:sym typeface="Roboto"/>
              </a:rPr>
              <a:t>! This will just avoid everyone trying to work on a single database.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Go through step 1 as a class.</a:t>
            </a:r>
            <a:endParaRPr>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b11c9f1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b11c9f1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3d35f8b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3d35f8b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af53b19a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af53b19a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d35f8b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d35f8b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Data:</a:t>
            </a:r>
            <a:endParaRPr/>
          </a:p>
          <a:p>
            <a:pPr marL="457200" lvl="0" indent="-298450" algn="l" rtl="0">
              <a:spcBef>
                <a:spcPts val="0"/>
              </a:spcBef>
              <a:spcAft>
                <a:spcPts val="0"/>
              </a:spcAft>
              <a:buSzPts val="1100"/>
              <a:buChar char="-"/>
            </a:pPr>
            <a:r>
              <a:rPr lang="en"/>
              <a:t>Fetches need to be tailored because it’s expensive to make requests over the Internet (you don’t want to wait for data only to find that it’s not exactly what you wanted)</a:t>
            </a:r>
            <a:endParaRPr/>
          </a:p>
          <a:p>
            <a:pPr marL="457200" lvl="0" indent="-298450" algn="l" rtl="0">
              <a:spcBef>
                <a:spcPts val="0"/>
              </a:spcBef>
              <a:spcAft>
                <a:spcPts val="0"/>
              </a:spcAft>
              <a:buSzPts val="1100"/>
              <a:buChar char="-"/>
            </a:pPr>
            <a:r>
              <a:rPr lang="en"/>
              <a:t>Delivery depends on your Internet connection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af53b19a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af53b19a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3d35f8b2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3d35f8b2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3d35f8b2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3d35f8b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af53b19a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af53b19a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website to demonstrate with Firebase products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nnouncement">
  <p:cSld name="SECTION_TITLE_AND_DESCRIPTION">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6638100" y="721950"/>
            <a:ext cx="2239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21"/>
          <p:cNvSpPr txBox="1">
            <a:spLocks noGrp="1"/>
          </p:cNvSpPr>
          <p:nvPr>
            <p:ph type="subTitle" idx="1"/>
          </p:nvPr>
        </p:nvSpPr>
        <p:spPr>
          <a:xfrm>
            <a:off x="6638100" y="2291850"/>
            <a:ext cx="2239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16">
          <p15:clr>
            <a:srgbClr val="FA7B17"/>
          </p15:clr>
        </p15:guide>
        <p15:guide id="2" pos="554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p24"/>
          <p:cNvPicPr preferRelativeResize="0"/>
          <p:nvPr/>
        </p:nvPicPr>
        <p:blipFill rotWithShape="1">
          <a:blip r:embed="rId2">
            <a:alphaModFix/>
          </a:blip>
          <a:srcRect r="86462" b="74991"/>
          <a:stretch/>
        </p:blipFill>
        <p:spPr>
          <a:xfrm>
            <a:off x="246700" y="386075"/>
            <a:ext cx="327214" cy="4011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No block)">
  <p:cSld name="BLANK_1">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A7B17"/>
          </p15:clr>
        </p15:guide>
        <p15:guide id="2" pos="54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24B54"/>
              </a:buClr>
              <a:buSzPts val="2800"/>
              <a:buFont typeface="Roboto"/>
              <a:buNone/>
              <a:defRPr>
                <a:solidFill>
                  <a:srgbClr val="424B54"/>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424B54"/>
              </a:buClr>
              <a:buSzPts val="1800"/>
              <a:buFont typeface="Roboto"/>
              <a:buChar char="●"/>
              <a:defRPr>
                <a:solidFill>
                  <a:srgbClr val="424B54"/>
                </a:solidFill>
                <a:latin typeface="Roboto"/>
                <a:ea typeface="Roboto"/>
                <a:cs typeface="Roboto"/>
                <a:sym typeface="Roboto"/>
              </a:defRPr>
            </a:lvl1pPr>
            <a:lvl2pPr marL="914400" lvl="1"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2pPr>
            <a:lvl3pPr marL="1371600" lvl="2"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3pPr>
            <a:lvl4pPr marL="1828800" lvl="3"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4pPr>
            <a:lvl5pPr marL="2286000" lvl="4"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5pPr>
            <a:lvl6pPr marL="2743200" lvl="5"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6pPr>
            <a:lvl7pPr marL="3200400" lvl="6"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7pPr>
            <a:lvl8pPr marL="3657600" lvl="7" indent="-3175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8pPr>
            <a:lvl9pPr marL="4114800" lvl="8" indent="-317500">
              <a:spcBef>
                <a:spcPts val="1600"/>
              </a:spcBef>
              <a:spcAft>
                <a:spcPts val="1600"/>
              </a:spcAft>
              <a:buClr>
                <a:srgbClr val="424B54"/>
              </a:buClr>
              <a:buSzPts val="1400"/>
              <a:buFont typeface="Roboto"/>
              <a:buChar char="■"/>
              <a:defRPr>
                <a:solidFill>
                  <a:srgbClr val="424B54"/>
                </a:solidFill>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s47si.stanfor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hyperlink" Target="http://www.youtube.com/watch?v=QcsAb2RR52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console.firebase.googl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hyperlink" Target="https://github.com/stanford-cs47/React-Native-Demos/tree/master/content/17-Lecture8A-Start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hyperlink" Target="http://www.youtube.com/watch?v=2Vf1D-rUMw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tanford-cs47/React-Native-Lectures/blob/master/pptx-lectures/Lecture%205A.pptx"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firebase.google.com/docs/firestor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firebase.google.com/docs/auth/"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hyperlink" Target="https://github.com/stanford-cs47/React-Native-Demos/tree/master/content/17-Lecture8A-Starte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s://cs47si.stanford.edu"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tanford-cs47/React-Native-Lectures/blob/master/pptx-lectures/Lecture%205A.pptx"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cloudflare.com/learning/serverless/glossary/backend-as-a-service-baa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cloudflare.com/learning/serverless/glossary/backend-as-a-service-baa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firebase.google.com/" TargetMode="Externa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6"/>
          <p:cNvSpPr txBox="1"/>
          <p:nvPr/>
        </p:nvSpPr>
        <p:spPr>
          <a:xfrm>
            <a:off x="602650" y="1702675"/>
            <a:ext cx="72549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Roboto"/>
                <a:ea typeface="Roboto"/>
                <a:cs typeface="Roboto"/>
                <a:sym typeface="Roboto"/>
              </a:rPr>
              <a:t>CS47: Cross-Platform Mobile Development</a:t>
            </a:r>
            <a:endParaRPr sz="2400" dirty="0">
              <a:latin typeface="Roboto"/>
              <a:ea typeface="Roboto"/>
              <a:cs typeface="Roboto"/>
              <a:sym typeface="Roboto"/>
            </a:endParaRPr>
          </a:p>
        </p:txBody>
      </p:sp>
      <p:sp>
        <p:nvSpPr>
          <p:cNvPr id="101" name="Google Shape;101;p26"/>
          <p:cNvSpPr txBox="1"/>
          <p:nvPr/>
        </p:nvSpPr>
        <p:spPr>
          <a:xfrm>
            <a:off x="636550" y="2119025"/>
            <a:ext cx="67758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666666"/>
                </a:solidFill>
                <a:latin typeface="Roboto"/>
                <a:ea typeface="Roboto"/>
                <a:cs typeface="Roboto"/>
                <a:sym typeface="Roboto"/>
              </a:rPr>
              <a:t>Lecture 8A: Firebase Database</a:t>
            </a:r>
            <a:endParaRPr sz="1800" dirty="0">
              <a:solidFill>
                <a:srgbClr val="666666"/>
              </a:solidFill>
              <a:latin typeface="Roboto"/>
              <a:ea typeface="Roboto"/>
              <a:cs typeface="Roboto"/>
              <a:sym typeface="Roboto"/>
            </a:endParaRPr>
          </a:p>
        </p:txBody>
      </p:sp>
      <p:sp>
        <p:nvSpPr>
          <p:cNvPr id="11" name="Google Shape;57;p13">
            <a:extLst>
              <a:ext uri="{FF2B5EF4-FFF2-40B4-BE49-F238E27FC236}">
                <a16:creationId xmlns:a16="http://schemas.microsoft.com/office/drawing/2014/main" id="{E5DAA5E3-8761-E04F-B50A-79C6FC127EA6}"/>
              </a:ext>
            </a:extLst>
          </p:cNvPr>
          <p:cNvSpPr txBox="1"/>
          <p:nvPr/>
        </p:nvSpPr>
        <p:spPr>
          <a:xfrm>
            <a:off x="602650" y="4185525"/>
            <a:ext cx="24636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dirty="0">
                <a:solidFill>
                  <a:schemeClr val="hlink"/>
                </a:solidFill>
                <a:latin typeface="Roboto"/>
                <a:ea typeface="Roboto"/>
                <a:cs typeface="Roboto"/>
                <a:sym typeface="Roboto"/>
                <a:hlinkClick r:id="rId3"/>
              </a:rPr>
              <a:t>https://</a:t>
            </a:r>
            <a:r>
              <a:rPr lang="en" sz="1000" u="sng" dirty="0" err="1">
                <a:solidFill>
                  <a:schemeClr val="hlink"/>
                </a:solidFill>
                <a:latin typeface="Roboto"/>
                <a:ea typeface="Roboto"/>
                <a:cs typeface="Roboto"/>
                <a:sym typeface="Roboto"/>
                <a:hlinkClick r:id="rId3"/>
              </a:rPr>
              <a:t>c</a:t>
            </a:r>
            <a:r>
              <a:rPr lang="en" sz="1000" u="sng" dirty="0" err="1">
                <a:solidFill>
                  <a:schemeClr val="hlink"/>
                </a:solidFill>
                <a:latin typeface="Roboto"/>
                <a:ea typeface="Roboto"/>
                <a:cs typeface="Roboto"/>
                <a:sym typeface="Roboto"/>
              </a:rPr>
              <a:t>lass.website</a:t>
            </a:r>
            <a:endParaRPr sz="1000" dirty="0">
              <a:latin typeface="Roboto"/>
              <a:ea typeface="Roboto"/>
              <a:cs typeface="Roboto"/>
              <a:sym typeface="Roboto"/>
            </a:endParaRPr>
          </a:p>
        </p:txBody>
      </p:sp>
      <p:sp>
        <p:nvSpPr>
          <p:cNvPr id="12" name="Google Shape;58;p13">
            <a:extLst>
              <a:ext uri="{FF2B5EF4-FFF2-40B4-BE49-F238E27FC236}">
                <a16:creationId xmlns:a16="http://schemas.microsoft.com/office/drawing/2014/main" id="{6B5B33DF-144C-6C42-8B56-D11A1241920D}"/>
              </a:ext>
            </a:extLst>
          </p:cNvPr>
          <p:cNvSpPr txBox="1"/>
          <p:nvPr/>
        </p:nvSpPr>
        <p:spPr>
          <a:xfrm>
            <a:off x="938750" y="4540025"/>
            <a:ext cx="3337800" cy="2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err="1">
                <a:solidFill>
                  <a:srgbClr val="666666"/>
                </a:solidFill>
                <a:latin typeface="Roboto"/>
                <a:ea typeface="Roboto"/>
                <a:cs typeface="Roboto"/>
                <a:sym typeface="Roboto"/>
              </a:rPr>
              <a:t>class.slack.com</a:t>
            </a:r>
            <a:endParaRPr sz="1000" dirty="0">
              <a:solidFill>
                <a:srgbClr val="666666"/>
              </a:solidFill>
              <a:latin typeface="Roboto"/>
              <a:ea typeface="Roboto"/>
              <a:cs typeface="Roboto"/>
              <a:sym typeface="Roboto"/>
            </a:endParaRPr>
          </a:p>
        </p:txBody>
      </p:sp>
      <p:pic>
        <p:nvPicPr>
          <p:cNvPr id="13" name="Google Shape;59;p13">
            <a:extLst>
              <a:ext uri="{FF2B5EF4-FFF2-40B4-BE49-F238E27FC236}">
                <a16:creationId xmlns:a16="http://schemas.microsoft.com/office/drawing/2014/main" id="{EA421BAA-89E1-734D-9A12-AFFF37F56DC8}"/>
              </a:ext>
            </a:extLst>
          </p:cNvPr>
          <p:cNvPicPr preferRelativeResize="0"/>
          <p:nvPr/>
        </p:nvPicPr>
        <p:blipFill>
          <a:blip r:embed="rId4">
            <a:alphaModFix/>
          </a:blip>
          <a:stretch>
            <a:fillRect/>
          </a:stretch>
        </p:blipFill>
        <p:spPr>
          <a:xfrm>
            <a:off x="697950" y="4511025"/>
            <a:ext cx="284100" cy="284100"/>
          </a:xfrm>
          <a:prstGeom prst="rect">
            <a:avLst/>
          </a:prstGeom>
          <a:noFill/>
          <a:ln>
            <a:noFill/>
          </a:ln>
        </p:spPr>
      </p:pic>
      <p:sp>
        <p:nvSpPr>
          <p:cNvPr id="14" name="Google Shape;101;p26">
            <a:extLst>
              <a:ext uri="{FF2B5EF4-FFF2-40B4-BE49-F238E27FC236}">
                <a16:creationId xmlns:a16="http://schemas.microsoft.com/office/drawing/2014/main" id="{CA4E1A80-41C2-D541-A3F0-B27FE9B37460}"/>
              </a:ext>
            </a:extLst>
          </p:cNvPr>
          <p:cNvSpPr txBox="1"/>
          <p:nvPr/>
        </p:nvSpPr>
        <p:spPr>
          <a:xfrm>
            <a:off x="5505720" y="3665025"/>
            <a:ext cx="3337800" cy="1130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Roboto"/>
                <a:ea typeface="Roboto"/>
                <a:cs typeface="Roboto"/>
                <a:sym typeface="Roboto"/>
              </a:rPr>
              <a:t>Faculty Advisor</a:t>
            </a:r>
            <a:endParaRPr dirty="0">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US" dirty="0">
                <a:solidFill>
                  <a:schemeClr val="dk1"/>
                </a:solidFill>
                <a:latin typeface="Roboto"/>
                <a:ea typeface="Roboto"/>
                <a:cs typeface="Roboto"/>
                <a:sym typeface="Roboto"/>
              </a:rPr>
              <a:t>Instructor #1</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r" rtl="0">
              <a:spcBef>
                <a:spcPts val="0"/>
              </a:spcBef>
              <a:spcAft>
                <a:spcPts val="0"/>
              </a:spcAft>
              <a:buNone/>
            </a:pPr>
            <a:r>
              <a:rPr lang="en" dirty="0">
                <a:solidFill>
                  <a:srgbClr val="666666"/>
                </a:solidFill>
                <a:latin typeface="Roboto"/>
                <a:ea typeface="Roboto"/>
                <a:cs typeface="Roboto"/>
                <a:sym typeface="Roboto"/>
              </a:rPr>
              <a:t>Fall 2019</a:t>
            </a:r>
            <a:endParaRPr dirty="0">
              <a:solidFill>
                <a:srgbClr val="66666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Firebase Overview</a:t>
            </a:r>
            <a:endParaRPr/>
          </a:p>
          <a:p>
            <a:pPr marL="457200" lvl="0" indent="-342900" algn="l" rtl="0">
              <a:spcBef>
                <a:spcPts val="0"/>
              </a:spcBef>
              <a:spcAft>
                <a:spcPts val="0"/>
              </a:spcAft>
              <a:buSzPts val="1800"/>
              <a:buChar char="●"/>
            </a:pPr>
            <a:r>
              <a:rPr lang="en"/>
              <a:t>Firebase Cloud Firestore</a:t>
            </a:r>
            <a:endParaRPr/>
          </a:p>
          <a:p>
            <a:pPr marL="457200" lvl="0" indent="-342900" algn="l" rtl="0">
              <a:spcBef>
                <a:spcPts val="0"/>
              </a:spcBef>
              <a:spcAft>
                <a:spcPts val="0"/>
              </a:spcAft>
              <a:buSzPts val="1800"/>
              <a:buChar char="●"/>
            </a:pPr>
            <a:r>
              <a:rPr lang="en"/>
              <a:t>Firebase Authentication</a:t>
            </a:r>
            <a:endParaRPr/>
          </a:p>
          <a:p>
            <a:pPr marL="457200" lvl="0" indent="-342900" algn="l" rtl="0">
              <a:spcBef>
                <a:spcPts val="0"/>
              </a:spcBef>
              <a:spcAft>
                <a:spcPts val="0"/>
              </a:spcAft>
              <a:buSzPts val="1800"/>
              <a:buChar char="●"/>
            </a:pPr>
            <a:r>
              <a:rPr lang="en"/>
              <a:t>Firebase Exercise</a:t>
            </a:r>
            <a:endParaRPr/>
          </a:p>
        </p:txBody>
      </p:sp>
      <p:pic>
        <p:nvPicPr>
          <p:cNvPr id="179" name="Google Shape;179;p35" descr="Image result for rnfirebase png"/>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id="180" name="Google Shape;180;p35" descr="Image result for firebase logo"/>
          <p:cNvPicPr preferRelativeResize="0"/>
          <p:nvPr/>
        </p:nvPicPr>
        <p:blipFill>
          <a:blip r:embed="rId4">
            <a:alphaModFix/>
          </a:blip>
          <a:stretch>
            <a:fillRect/>
          </a:stretch>
        </p:blipFill>
        <p:spPr>
          <a:xfrm>
            <a:off x="3432900" y="1544950"/>
            <a:ext cx="195974" cy="269000"/>
          </a:xfrm>
          <a:prstGeom prst="rect">
            <a:avLst/>
          </a:prstGeom>
          <a:noFill/>
          <a:ln>
            <a:noFill/>
          </a:ln>
        </p:spPr>
      </p:pic>
      <p:sp>
        <p:nvSpPr>
          <p:cNvPr id="181" name="Google Shape;18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for Today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Firebase Cloud Firestore?</a:t>
            </a:r>
            <a:endParaRPr/>
          </a:p>
        </p:txBody>
      </p:sp>
      <p:sp>
        <p:nvSpPr>
          <p:cNvPr id="187" name="Google Shape;187;p36"/>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pic>
        <p:nvPicPr>
          <p:cNvPr id="188" name="Google Shape;188;p36" descr="Cloud Firestore is a NoSQL document database that simplifies storing, syncing, and querying data for your mobile and web apps at global scale. Its client libraries provide live synchronization and offline support, while its security features and integrations with the Firebase and Google Cloud platforms accelerate building truly serverless apps.&#10;&#10;Find out more at our official documentation: https://goo.gl/93ztCg&#10;&#10;Getting Started with Cloud Firestore on Android: https://goo.gl/LxoMdW&#10;Getting Started with Cloud Firestore on iOS: https://goo.gl/zdaucm&#10;Getting Started with Cloud Firestore on the web: https://goo.gl/aNnJRf&#10;&#10;Check out the Introducing Firebase playlist: https://goo.gl/9mg4fP&#10;Subscribe to the Firebase Channel: https://goo.gl/9giPHG" title="Introducing Cloud Firestore">
            <a:hlinkClick r:id="rId4"/>
          </p:cNvPr>
          <p:cNvPicPr preferRelativeResize="0"/>
          <p:nvPr/>
        </p:nvPicPr>
        <p:blipFill>
          <a:blip r:embed="rId5">
            <a:alphaModFix/>
          </a:blip>
          <a:stretch>
            <a:fillRect/>
          </a:stretch>
        </p:blipFill>
        <p:spPr>
          <a:xfrm>
            <a:off x="2292038" y="1170125"/>
            <a:ext cx="4559933" cy="3419950"/>
          </a:xfrm>
          <a:prstGeom prst="rect">
            <a:avLst/>
          </a:prstGeom>
          <a:noFill/>
          <a:ln w="28575" cap="flat" cmpd="sng">
            <a:solidFill>
              <a:srgbClr val="FFA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use Firebase Cloud Firestore?</a:t>
            </a:r>
            <a:endParaRPr/>
          </a:p>
        </p:txBody>
      </p:sp>
      <p:sp>
        <p:nvSpPr>
          <p:cNvPr id="194" name="Google Shape;19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p:txBody>
      </p:sp>
      <p:sp>
        <p:nvSpPr>
          <p:cNvPr id="195" name="Google Shape;195;p37"/>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use Firebase Cloud Firestore?</a:t>
            </a:r>
            <a:endParaRPr/>
          </a:p>
        </p:txBody>
      </p:sp>
      <p:sp>
        <p:nvSpPr>
          <p:cNvPr id="201" name="Google Shape;20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marL="457200" lvl="0" indent="-342900" algn="l" rtl="0">
              <a:spcBef>
                <a:spcPts val="0"/>
              </a:spcBef>
              <a:spcAft>
                <a:spcPts val="0"/>
              </a:spcAft>
              <a:buSzPts val="1800"/>
              <a:buAutoNum type="arabicPeriod"/>
            </a:pPr>
            <a:r>
              <a:rPr lang="en"/>
              <a:t>Create a Firebase project</a:t>
            </a:r>
            <a:endParaRPr/>
          </a:p>
        </p:txBody>
      </p:sp>
      <p:sp>
        <p:nvSpPr>
          <p:cNvPr id="202" name="Google Shape;202;p38"/>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06"/>
        <p:cNvGrpSpPr/>
        <p:nvPr/>
      </p:nvGrpSpPr>
      <p:grpSpPr>
        <a:xfrm>
          <a:off x="0" y="0"/>
          <a:ext cx="0" cy="0"/>
          <a:chOff x="0" y="0"/>
          <a:chExt cx="0" cy="0"/>
        </a:xfrm>
      </p:grpSpPr>
      <p:pic>
        <p:nvPicPr>
          <p:cNvPr id="207" name="Google Shape;207;p39"/>
          <p:cNvPicPr preferRelativeResize="0"/>
          <p:nvPr/>
        </p:nvPicPr>
        <p:blipFill rotWithShape="1">
          <a:blip r:embed="rId3">
            <a:alphaModFix/>
          </a:blip>
          <a:srcRect t="17118" r="1526" b="7135"/>
          <a:stretch/>
        </p:blipFill>
        <p:spPr>
          <a:xfrm>
            <a:off x="1013388" y="1117500"/>
            <a:ext cx="7292422" cy="3505900"/>
          </a:xfrm>
          <a:prstGeom prst="rect">
            <a:avLst/>
          </a:prstGeom>
          <a:noFill/>
          <a:ln w="28575" cap="flat" cmpd="sng">
            <a:solidFill>
              <a:srgbClr val="FFA000"/>
            </a:solidFill>
            <a:prstDash val="solid"/>
            <a:round/>
            <a:headEnd type="none" w="sm" len="sm"/>
            <a:tailEnd type="none" w="sm" len="sm"/>
          </a:ln>
        </p:spPr>
      </p:pic>
      <p:sp>
        <p:nvSpPr>
          <p:cNvPr id="208" name="Google Shape;208;p39"/>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1</a:t>
            </a:r>
            <a:endParaRPr sz="3600" b="1">
              <a:solidFill>
                <a:srgbClr val="FFFFFF"/>
              </a:solidFill>
              <a:latin typeface="Roboto"/>
              <a:ea typeface="Roboto"/>
              <a:cs typeface="Roboto"/>
              <a:sym typeface="Roboto"/>
            </a:endParaRPr>
          </a:p>
        </p:txBody>
      </p:sp>
      <p:sp>
        <p:nvSpPr>
          <p:cNvPr id="209" name="Google Shape;209;p39"/>
          <p:cNvSpPr/>
          <p:nvPr/>
        </p:nvSpPr>
        <p:spPr>
          <a:xfrm>
            <a:off x="1843900" y="2609650"/>
            <a:ext cx="1285800" cy="7884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9"/>
          <p:cNvSpPr txBox="1"/>
          <p:nvPr/>
        </p:nvSpPr>
        <p:spPr>
          <a:xfrm>
            <a:off x="1870688" y="608100"/>
            <a:ext cx="3336000" cy="50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u="sng">
                <a:solidFill>
                  <a:srgbClr val="FFCA28"/>
                </a:solidFill>
                <a:latin typeface="Roboto"/>
                <a:ea typeface="Roboto"/>
                <a:cs typeface="Roboto"/>
                <a:sym typeface="Roboto"/>
                <a:hlinkClick r:id="rId4"/>
              </a:rPr>
              <a:t>c</a:t>
            </a:r>
            <a:r>
              <a:rPr lang="en" sz="1800" b="1" u="sng">
                <a:solidFill>
                  <a:srgbClr val="FFCA28"/>
                </a:solidFill>
                <a:latin typeface="Roboto"/>
                <a:ea typeface="Roboto"/>
                <a:cs typeface="Roboto"/>
                <a:sym typeface="Roboto"/>
                <a:hlinkClick r:id="rId4"/>
              </a:rPr>
              <a:t>onsole.firebase.google.com</a:t>
            </a:r>
            <a:endParaRPr sz="1800" b="1">
              <a:solidFill>
                <a:srgbClr val="FFCA28"/>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14"/>
        <p:cNvGrpSpPr/>
        <p:nvPr/>
      </p:nvGrpSpPr>
      <p:grpSpPr>
        <a:xfrm>
          <a:off x="0" y="0"/>
          <a:ext cx="0" cy="0"/>
          <a:chOff x="0" y="0"/>
          <a:chExt cx="0" cy="0"/>
        </a:xfrm>
      </p:grpSpPr>
      <p:pic>
        <p:nvPicPr>
          <p:cNvPr id="215" name="Google Shape;215;p40"/>
          <p:cNvPicPr preferRelativeResize="0"/>
          <p:nvPr/>
        </p:nvPicPr>
        <p:blipFill rotWithShape="1">
          <a:blip r:embed="rId3">
            <a:alphaModFix/>
          </a:blip>
          <a:srcRect t="17191"/>
          <a:stretch/>
        </p:blipFill>
        <p:spPr>
          <a:xfrm>
            <a:off x="1013400" y="849175"/>
            <a:ext cx="7292403" cy="3774224"/>
          </a:xfrm>
          <a:prstGeom prst="rect">
            <a:avLst/>
          </a:prstGeom>
          <a:noFill/>
          <a:ln w="28575" cap="flat" cmpd="sng">
            <a:solidFill>
              <a:srgbClr val="FFA000"/>
            </a:solidFill>
            <a:prstDash val="solid"/>
            <a:round/>
            <a:headEnd type="none" w="sm" len="sm"/>
            <a:tailEnd type="none" w="sm" len="sm"/>
          </a:ln>
        </p:spPr>
      </p:pic>
      <p:sp>
        <p:nvSpPr>
          <p:cNvPr id="216" name="Google Shape;216;p40"/>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2</a:t>
            </a:r>
            <a:endParaRPr sz="3600" b="1">
              <a:solidFill>
                <a:srgbClr val="FFFFFF"/>
              </a:solidFill>
              <a:latin typeface="Roboto"/>
              <a:ea typeface="Roboto"/>
              <a:cs typeface="Roboto"/>
              <a:sym typeface="Roboto"/>
            </a:endParaRPr>
          </a:p>
        </p:txBody>
      </p:sp>
      <p:sp>
        <p:nvSpPr>
          <p:cNvPr id="217" name="Google Shape;217;p40"/>
          <p:cNvSpPr/>
          <p:nvPr/>
        </p:nvSpPr>
        <p:spPr>
          <a:xfrm>
            <a:off x="1555300" y="3832975"/>
            <a:ext cx="1714800" cy="7020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0"/>
          <p:cNvSpPr/>
          <p:nvPr/>
        </p:nvSpPr>
        <p:spPr>
          <a:xfrm>
            <a:off x="1734725" y="2826500"/>
            <a:ext cx="3530100" cy="5460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22"/>
        <p:cNvGrpSpPr/>
        <p:nvPr/>
      </p:nvGrpSpPr>
      <p:grpSpPr>
        <a:xfrm>
          <a:off x="0" y="0"/>
          <a:ext cx="0" cy="0"/>
          <a:chOff x="0" y="0"/>
          <a:chExt cx="0" cy="0"/>
        </a:xfrm>
      </p:grpSpPr>
      <p:pic>
        <p:nvPicPr>
          <p:cNvPr id="223" name="Google Shape;223;p41"/>
          <p:cNvPicPr preferRelativeResize="0"/>
          <p:nvPr/>
        </p:nvPicPr>
        <p:blipFill rotWithShape="1">
          <a:blip r:embed="rId3">
            <a:alphaModFix/>
          </a:blip>
          <a:srcRect t="17191"/>
          <a:stretch/>
        </p:blipFill>
        <p:spPr>
          <a:xfrm>
            <a:off x="1013400" y="849175"/>
            <a:ext cx="7292403" cy="3774224"/>
          </a:xfrm>
          <a:prstGeom prst="rect">
            <a:avLst/>
          </a:prstGeom>
          <a:noFill/>
          <a:ln w="28575" cap="flat" cmpd="sng">
            <a:solidFill>
              <a:srgbClr val="FFA000"/>
            </a:solidFill>
            <a:prstDash val="solid"/>
            <a:round/>
            <a:headEnd type="none" w="sm" len="sm"/>
            <a:tailEnd type="none" w="sm" len="sm"/>
          </a:ln>
        </p:spPr>
      </p:pic>
      <p:sp>
        <p:nvSpPr>
          <p:cNvPr id="224" name="Google Shape;224;p41"/>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3</a:t>
            </a:r>
            <a:endParaRPr sz="3600" b="1">
              <a:solidFill>
                <a:srgbClr val="FFFFFF"/>
              </a:solidFill>
              <a:latin typeface="Roboto"/>
              <a:ea typeface="Roboto"/>
              <a:cs typeface="Roboto"/>
              <a:sym typeface="Roboto"/>
            </a:endParaRPr>
          </a:p>
        </p:txBody>
      </p:sp>
      <p:sp>
        <p:nvSpPr>
          <p:cNvPr id="225" name="Google Shape;225;p41"/>
          <p:cNvSpPr/>
          <p:nvPr/>
        </p:nvSpPr>
        <p:spPr>
          <a:xfrm>
            <a:off x="4260475" y="3735950"/>
            <a:ext cx="1714800" cy="7020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1"/>
          <p:cNvSpPr/>
          <p:nvPr/>
        </p:nvSpPr>
        <p:spPr>
          <a:xfrm>
            <a:off x="1661950" y="3286975"/>
            <a:ext cx="2074500" cy="5460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1"/>
          <p:cNvSpPr txBox="1"/>
          <p:nvPr/>
        </p:nvSpPr>
        <p:spPr>
          <a:xfrm>
            <a:off x="3736450" y="3058375"/>
            <a:ext cx="18837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A000"/>
                </a:solidFill>
                <a:latin typeface="Roboto"/>
                <a:ea typeface="Roboto"/>
                <a:cs typeface="Roboto"/>
                <a:sym typeface="Roboto"/>
              </a:rPr>
              <a:t>(Up to you)</a:t>
            </a:r>
            <a:endParaRPr sz="1800" b="1">
              <a:solidFill>
                <a:srgbClr val="FFA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use Firebase Cloud Firestore?</a:t>
            </a:r>
            <a:endParaRPr/>
          </a:p>
        </p:txBody>
      </p:sp>
      <p:sp>
        <p:nvSpPr>
          <p:cNvPr id="233" name="Google Shape;23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marL="457200" lvl="0" indent="-342900" algn="l" rtl="0">
              <a:spcBef>
                <a:spcPts val="0"/>
              </a:spcBef>
              <a:spcAft>
                <a:spcPts val="0"/>
              </a:spcAft>
              <a:buSzPts val="1800"/>
              <a:buAutoNum type="arabicPeriod"/>
            </a:pPr>
            <a:r>
              <a:rPr lang="en"/>
              <a:t>Create a Firebase project</a:t>
            </a:r>
            <a:endParaRPr/>
          </a:p>
          <a:p>
            <a:pPr marL="457200" lvl="0" indent="-342900" algn="l" rtl="0">
              <a:spcBef>
                <a:spcPts val="0"/>
              </a:spcBef>
              <a:spcAft>
                <a:spcPts val="0"/>
              </a:spcAft>
              <a:buSzPts val="1800"/>
              <a:buAutoNum type="arabicPeriod"/>
            </a:pPr>
            <a:r>
              <a:rPr lang="en"/>
              <a:t>Connect your Firebase project to your app</a:t>
            </a:r>
            <a:endParaRPr/>
          </a:p>
        </p:txBody>
      </p:sp>
      <p:sp>
        <p:nvSpPr>
          <p:cNvPr id="234" name="Google Shape;234;p42"/>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38"/>
        <p:cNvGrpSpPr/>
        <p:nvPr/>
      </p:nvGrpSpPr>
      <p:grpSpPr>
        <a:xfrm>
          <a:off x="0" y="0"/>
          <a:ext cx="0" cy="0"/>
          <a:chOff x="0" y="0"/>
          <a:chExt cx="0" cy="0"/>
        </a:xfrm>
      </p:grpSpPr>
      <p:pic>
        <p:nvPicPr>
          <p:cNvPr id="239" name="Google Shape;239;p43"/>
          <p:cNvPicPr preferRelativeResize="0"/>
          <p:nvPr/>
        </p:nvPicPr>
        <p:blipFill rotWithShape="1">
          <a:blip r:embed="rId3">
            <a:alphaModFix/>
          </a:blip>
          <a:srcRect t="17191"/>
          <a:stretch/>
        </p:blipFill>
        <p:spPr>
          <a:xfrm>
            <a:off x="1013400" y="849175"/>
            <a:ext cx="7292403" cy="3774224"/>
          </a:xfrm>
          <a:prstGeom prst="rect">
            <a:avLst/>
          </a:prstGeom>
          <a:noFill/>
          <a:ln w="28575" cap="flat" cmpd="sng">
            <a:solidFill>
              <a:srgbClr val="FFA000"/>
            </a:solidFill>
            <a:prstDash val="solid"/>
            <a:round/>
            <a:headEnd type="none" w="sm" len="sm"/>
            <a:tailEnd type="none" w="sm" len="sm"/>
          </a:ln>
        </p:spPr>
      </p:pic>
      <p:sp>
        <p:nvSpPr>
          <p:cNvPr id="240" name="Google Shape;240;p43"/>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1</a:t>
            </a:r>
            <a:endParaRPr sz="3600" b="1">
              <a:solidFill>
                <a:srgbClr val="FFFFFF"/>
              </a:solidFill>
              <a:latin typeface="Roboto"/>
              <a:ea typeface="Roboto"/>
              <a:cs typeface="Roboto"/>
              <a:sym typeface="Roboto"/>
            </a:endParaRPr>
          </a:p>
        </p:txBody>
      </p:sp>
      <p:sp>
        <p:nvSpPr>
          <p:cNvPr id="241" name="Google Shape;241;p43"/>
          <p:cNvSpPr/>
          <p:nvPr/>
        </p:nvSpPr>
        <p:spPr>
          <a:xfrm>
            <a:off x="3217225" y="2462200"/>
            <a:ext cx="676800" cy="7020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45"/>
        <p:cNvGrpSpPr/>
        <p:nvPr/>
      </p:nvGrpSpPr>
      <p:grpSpPr>
        <a:xfrm>
          <a:off x="0" y="0"/>
          <a:ext cx="0" cy="0"/>
          <a:chOff x="0" y="0"/>
          <a:chExt cx="0" cy="0"/>
        </a:xfrm>
      </p:grpSpPr>
      <p:pic>
        <p:nvPicPr>
          <p:cNvPr id="246" name="Google Shape;246;p44"/>
          <p:cNvPicPr preferRelativeResize="0"/>
          <p:nvPr/>
        </p:nvPicPr>
        <p:blipFill rotWithShape="1">
          <a:blip r:embed="rId3">
            <a:alphaModFix/>
          </a:blip>
          <a:srcRect t="8595" b="8595"/>
          <a:stretch/>
        </p:blipFill>
        <p:spPr>
          <a:xfrm>
            <a:off x="1013400" y="849175"/>
            <a:ext cx="7292403" cy="3774224"/>
          </a:xfrm>
          <a:prstGeom prst="rect">
            <a:avLst/>
          </a:prstGeom>
          <a:noFill/>
          <a:ln w="28575" cap="flat" cmpd="sng">
            <a:solidFill>
              <a:srgbClr val="FFA000"/>
            </a:solidFill>
            <a:prstDash val="solid"/>
            <a:round/>
            <a:headEnd type="none" w="sm" len="sm"/>
            <a:tailEnd type="none" w="sm" len="sm"/>
          </a:ln>
        </p:spPr>
      </p:pic>
      <p:sp>
        <p:nvSpPr>
          <p:cNvPr id="247" name="Google Shape;247;p44"/>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2</a:t>
            </a:r>
            <a:endParaRPr sz="3600" b="1">
              <a:solidFill>
                <a:srgbClr val="FFFFFF"/>
              </a:solidFill>
              <a:latin typeface="Roboto"/>
              <a:ea typeface="Roboto"/>
              <a:cs typeface="Roboto"/>
              <a:sym typeface="Roboto"/>
            </a:endParaRPr>
          </a:p>
        </p:txBody>
      </p:sp>
      <p:sp>
        <p:nvSpPr>
          <p:cNvPr id="248" name="Google Shape;248;p44"/>
          <p:cNvSpPr/>
          <p:nvPr/>
        </p:nvSpPr>
        <p:spPr>
          <a:xfrm>
            <a:off x="2161825" y="3093000"/>
            <a:ext cx="882900" cy="7020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4"/>
          <p:cNvSpPr/>
          <p:nvPr/>
        </p:nvSpPr>
        <p:spPr>
          <a:xfrm>
            <a:off x="2161825" y="2323050"/>
            <a:ext cx="2778000" cy="4974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109"/>
        <p:cNvGrpSpPr/>
        <p:nvPr/>
      </p:nvGrpSpPr>
      <p:grpSpPr>
        <a:xfrm>
          <a:off x="0" y="0"/>
          <a:ext cx="0" cy="0"/>
          <a:chOff x="0" y="0"/>
          <a:chExt cx="0" cy="0"/>
        </a:xfrm>
      </p:grpSpPr>
      <p:sp>
        <p:nvSpPr>
          <p:cNvPr id="110" name="Google Shape;110;p27"/>
          <p:cNvSpPr txBox="1"/>
          <p:nvPr/>
        </p:nvSpPr>
        <p:spPr>
          <a:xfrm>
            <a:off x="492000" y="638925"/>
            <a:ext cx="8160000" cy="7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EE133"/>
                </a:solidFill>
                <a:latin typeface="Roboto Medium"/>
                <a:ea typeface="Roboto Medium"/>
                <a:cs typeface="Roboto Medium"/>
                <a:sym typeface="Roboto Medium"/>
              </a:rPr>
              <a:t>Exercise</a:t>
            </a:r>
            <a:endParaRPr sz="3600">
              <a:solidFill>
                <a:srgbClr val="FEE133"/>
              </a:solidFill>
              <a:latin typeface="Roboto Medium"/>
              <a:ea typeface="Roboto Medium"/>
              <a:cs typeface="Roboto Medium"/>
              <a:sym typeface="Roboto Medium"/>
            </a:endParaRPr>
          </a:p>
        </p:txBody>
      </p:sp>
      <p:pic>
        <p:nvPicPr>
          <p:cNvPr id="111" name="Google Shape;111;p27"/>
          <p:cNvPicPr preferRelativeResize="0"/>
          <p:nvPr/>
        </p:nvPicPr>
        <p:blipFill>
          <a:blip r:embed="rId3">
            <a:alphaModFix/>
          </a:blip>
          <a:stretch>
            <a:fillRect/>
          </a:stretch>
        </p:blipFill>
        <p:spPr>
          <a:xfrm>
            <a:off x="3325888" y="1324050"/>
            <a:ext cx="2492225" cy="2492225"/>
          </a:xfrm>
          <a:prstGeom prst="rect">
            <a:avLst/>
          </a:prstGeom>
          <a:noFill/>
          <a:ln>
            <a:noFill/>
          </a:ln>
        </p:spPr>
      </p:pic>
      <p:sp>
        <p:nvSpPr>
          <p:cNvPr id="112" name="Google Shape;112;p27">
            <a:hlinkClick r:id="rId4"/>
          </p:cNvPr>
          <p:cNvSpPr/>
          <p:nvPr/>
        </p:nvSpPr>
        <p:spPr>
          <a:xfrm>
            <a:off x="3669888" y="4093088"/>
            <a:ext cx="1804200" cy="471300"/>
          </a:xfrm>
          <a:prstGeom prst="roundRect">
            <a:avLst>
              <a:gd name="adj" fmla="val 16667"/>
            </a:avLst>
          </a:prstGeom>
          <a:solidFill>
            <a:srgbClr val="FFA000"/>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a:ea typeface="Roboto"/>
                <a:cs typeface="Roboto"/>
                <a:sym typeface="Roboto"/>
              </a:rPr>
              <a:t>STARTER CODE</a:t>
            </a:r>
            <a:endParaRPr b="1" dirty="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53"/>
        <p:cNvGrpSpPr/>
        <p:nvPr/>
      </p:nvGrpSpPr>
      <p:grpSpPr>
        <a:xfrm>
          <a:off x="0" y="0"/>
          <a:ext cx="0" cy="0"/>
          <a:chOff x="0" y="0"/>
          <a:chExt cx="0" cy="0"/>
        </a:xfrm>
      </p:grpSpPr>
      <p:pic>
        <p:nvPicPr>
          <p:cNvPr id="254" name="Google Shape;254;p45"/>
          <p:cNvPicPr preferRelativeResize="0"/>
          <p:nvPr/>
        </p:nvPicPr>
        <p:blipFill rotWithShape="1">
          <a:blip r:embed="rId3">
            <a:alphaModFix/>
          </a:blip>
          <a:srcRect t="17630" b="5446"/>
          <a:stretch/>
        </p:blipFill>
        <p:spPr>
          <a:xfrm>
            <a:off x="1013400" y="1117500"/>
            <a:ext cx="7292403" cy="3516500"/>
          </a:xfrm>
          <a:prstGeom prst="rect">
            <a:avLst/>
          </a:prstGeom>
          <a:noFill/>
          <a:ln w="28575" cap="flat" cmpd="sng">
            <a:solidFill>
              <a:srgbClr val="FFA000"/>
            </a:solidFill>
            <a:prstDash val="solid"/>
            <a:round/>
            <a:headEnd type="none" w="sm" len="sm"/>
            <a:tailEnd type="none" w="sm" len="sm"/>
          </a:ln>
        </p:spPr>
      </p:pic>
      <p:sp>
        <p:nvSpPr>
          <p:cNvPr id="255" name="Google Shape;255;p45"/>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3</a:t>
            </a:r>
            <a:endParaRPr sz="3600" b="1">
              <a:solidFill>
                <a:srgbClr val="FFFFFF"/>
              </a:solidFill>
              <a:latin typeface="Roboto"/>
              <a:ea typeface="Roboto"/>
              <a:cs typeface="Roboto"/>
              <a:sym typeface="Roboto"/>
            </a:endParaRPr>
          </a:p>
        </p:txBody>
      </p:sp>
      <p:sp>
        <p:nvSpPr>
          <p:cNvPr id="256" name="Google Shape;256;p45"/>
          <p:cNvSpPr txBox="1"/>
          <p:nvPr/>
        </p:nvSpPr>
        <p:spPr>
          <a:xfrm>
            <a:off x="1870688" y="608100"/>
            <a:ext cx="3336000" cy="50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CA28"/>
                </a:solidFill>
                <a:latin typeface="Roboto"/>
                <a:ea typeface="Roboto"/>
                <a:cs typeface="Roboto"/>
                <a:sym typeface="Roboto"/>
              </a:rPr>
              <a:t>Copy code</a:t>
            </a:r>
            <a:endParaRPr sz="1800" b="1">
              <a:solidFill>
                <a:srgbClr val="FFCA28"/>
              </a:solidFill>
              <a:latin typeface="Roboto"/>
              <a:ea typeface="Roboto"/>
              <a:cs typeface="Roboto"/>
              <a:sym typeface="Roboto"/>
            </a:endParaRPr>
          </a:p>
        </p:txBody>
      </p:sp>
      <p:sp>
        <p:nvSpPr>
          <p:cNvPr id="257" name="Google Shape;257;p45"/>
          <p:cNvSpPr/>
          <p:nvPr/>
        </p:nvSpPr>
        <p:spPr>
          <a:xfrm>
            <a:off x="2365525" y="2304875"/>
            <a:ext cx="2741700" cy="14922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61"/>
        <p:cNvGrpSpPr/>
        <p:nvPr/>
      </p:nvGrpSpPr>
      <p:grpSpPr>
        <a:xfrm>
          <a:off x="0" y="0"/>
          <a:ext cx="0" cy="0"/>
          <a:chOff x="0" y="0"/>
          <a:chExt cx="0" cy="0"/>
        </a:xfrm>
      </p:grpSpPr>
      <p:pic>
        <p:nvPicPr>
          <p:cNvPr id="262" name="Google Shape;262;p46"/>
          <p:cNvPicPr preferRelativeResize="0"/>
          <p:nvPr/>
        </p:nvPicPr>
        <p:blipFill rotWithShape="1">
          <a:blip r:embed="rId3">
            <a:alphaModFix/>
          </a:blip>
          <a:srcRect t="3433" r="22708" b="36854"/>
          <a:stretch/>
        </p:blipFill>
        <p:spPr>
          <a:xfrm>
            <a:off x="1013400" y="1117500"/>
            <a:ext cx="7308397" cy="3528624"/>
          </a:xfrm>
          <a:prstGeom prst="rect">
            <a:avLst/>
          </a:prstGeom>
          <a:noFill/>
          <a:ln w="28575" cap="flat" cmpd="sng">
            <a:solidFill>
              <a:srgbClr val="FFA000"/>
            </a:solidFill>
            <a:prstDash val="solid"/>
            <a:round/>
            <a:headEnd type="none" w="sm" len="sm"/>
            <a:tailEnd type="none" w="sm" len="sm"/>
          </a:ln>
        </p:spPr>
      </p:pic>
      <p:sp>
        <p:nvSpPr>
          <p:cNvPr id="263" name="Google Shape;263;p46"/>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4</a:t>
            </a:r>
            <a:endParaRPr sz="3600" b="1">
              <a:solidFill>
                <a:srgbClr val="FFFFFF"/>
              </a:solidFill>
              <a:latin typeface="Roboto"/>
              <a:ea typeface="Roboto"/>
              <a:cs typeface="Roboto"/>
              <a:sym typeface="Roboto"/>
            </a:endParaRPr>
          </a:p>
        </p:txBody>
      </p:sp>
      <p:sp>
        <p:nvSpPr>
          <p:cNvPr id="264" name="Google Shape;264;p46"/>
          <p:cNvSpPr txBox="1"/>
          <p:nvPr/>
        </p:nvSpPr>
        <p:spPr>
          <a:xfrm>
            <a:off x="1870700" y="608100"/>
            <a:ext cx="4801200" cy="50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CA28"/>
                </a:solidFill>
                <a:latin typeface="Roboto"/>
                <a:ea typeface="Roboto"/>
                <a:cs typeface="Roboto"/>
                <a:sym typeface="Roboto"/>
              </a:rPr>
              <a:t>Create a firebase.js file and paste code</a:t>
            </a:r>
            <a:endParaRPr sz="1800" b="1">
              <a:solidFill>
                <a:srgbClr val="FFCA28"/>
              </a:solidFill>
              <a:latin typeface="Roboto"/>
              <a:ea typeface="Roboto"/>
              <a:cs typeface="Roboto"/>
              <a:sym typeface="Roboto"/>
            </a:endParaRPr>
          </a:p>
        </p:txBody>
      </p:sp>
      <p:sp>
        <p:nvSpPr>
          <p:cNvPr id="265" name="Google Shape;265;p46"/>
          <p:cNvSpPr/>
          <p:nvPr/>
        </p:nvSpPr>
        <p:spPr>
          <a:xfrm>
            <a:off x="3918300" y="1953075"/>
            <a:ext cx="3153900" cy="17712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1479975" y="3384525"/>
            <a:ext cx="788400" cy="339600"/>
          </a:xfrm>
          <a:prstGeom prst="ellipse">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70"/>
        <p:cNvGrpSpPr/>
        <p:nvPr/>
      </p:nvGrpSpPr>
      <p:grpSpPr>
        <a:xfrm>
          <a:off x="0" y="0"/>
          <a:ext cx="0" cy="0"/>
          <a:chOff x="0" y="0"/>
          <a:chExt cx="0" cy="0"/>
        </a:xfrm>
      </p:grpSpPr>
      <p:pic>
        <p:nvPicPr>
          <p:cNvPr id="271" name="Google Shape;271;p47"/>
          <p:cNvPicPr preferRelativeResize="0"/>
          <p:nvPr/>
        </p:nvPicPr>
        <p:blipFill rotWithShape="1">
          <a:blip r:embed="rId3">
            <a:alphaModFix/>
          </a:blip>
          <a:srcRect t="3433" r="22708" b="36854"/>
          <a:stretch/>
        </p:blipFill>
        <p:spPr>
          <a:xfrm>
            <a:off x="1013400" y="1117500"/>
            <a:ext cx="7308397" cy="3528624"/>
          </a:xfrm>
          <a:prstGeom prst="rect">
            <a:avLst/>
          </a:prstGeom>
          <a:noFill/>
          <a:ln w="28575" cap="flat" cmpd="sng">
            <a:solidFill>
              <a:srgbClr val="FFA000"/>
            </a:solidFill>
            <a:prstDash val="solid"/>
            <a:round/>
            <a:headEnd type="none" w="sm" len="sm"/>
            <a:tailEnd type="none" w="sm" len="sm"/>
          </a:ln>
        </p:spPr>
      </p:pic>
      <p:sp>
        <p:nvSpPr>
          <p:cNvPr id="272" name="Google Shape;272;p47"/>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5</a:t>
            </a:r>
            <a:endParaRPr sz="3600" b="1">
              <a:solidFill>
                <a:srgbClr val="FFFFFF"/>
              </a:solidFill>
              <a:latin typeface="Roboto"/>
              <a:ea typeface="Roboto"/>
              <a:cs typeface="Roboto"/>
              <a:sym typeface="Roboto"/>
            </a:endParaRPr>
          </a:p>
        </p:txBody>
      </p:sp>
      <p:sp>
        <p:nvSpPr>
          <p:cNvPr id="273" name="Google Shape;273;p47"/>
          <p:cNvSpPr txBox="1"/>
          <p:nvPr/>
        </p:nvSpPr>
        <p:spPr>
          <a:xfrm>
            <a:off x="1870700" y="608100"/>
            <a:ext cx="4801200" cy="50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CA28"/>
                </a:solidFill>
                <a:latin typeface="Roboto"/>
                <a:ea typeface="Roboto"/>
                <a:cs typeface="Roboto"/>
                <a:sym typeface="Roboto"/>
              </a:rPr>
              <a:t>Imports &amp; exports</a:t>
            </a:r>
            <a:endParaRPr sz="1800" b="1">
              <a:solidFill>
                <a:srgbClr val="FFCA28"/>
              </a:solidFill>
              <a:latin typeface="Roboto"/>
              <a:ea typeface="Roboto"/>
              <a:cs typeface="Roboto"/>
              <a:sym typeface="Roboto"/>
            </a:endParaRPr>
          </a:p>
        </p:txBody>
      </p:sp>
      <p:sp>
        <p:nvSpPr>
          <p:cNvPr id="274" name="Google Shape;274;p47"/>
          <p:cNvSpPr/>
          <p:nvPr/>
        </p:nvSpPr>
        <p:spPr>
          <a:xfrm>
            <a:off x="3918300" y="1589150"/>
            <a:ext cx="2147100" cy="4368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7"/>
          <p:cNvSpPr/>
          <p:nvPr/>
        </p:nvSpPr>
        <p:spPr>
          <a:xfrm>
            <a:off x="3918300" y="3578625"/>
            <a:ext cx="2147100" cy="6099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279"/>
        <p:cNvGrpSpPr/>
        <p:nvPr/>
      </p:nvGrpSpPr>
      <p:grpSpPr>
        <a:xfrm>
          <a:off x="0" y="0"/>
          <a:ext cx="0" cy="0"/>
          <a:chOff x="0" y="0"/>
          <a:chExt cx="0" cy="0"/>
        </a:xfrm>
      </p:grpSpPr>
      <p:pic>
        <p:nvPicPr>
          <p:cNvPr id="280" name="Google Shape;280;p48"/>
          <p:cNvPicPr preferRelativeResize="0"/>
          <p:nvPr/>
        </p:nvPicPr>
        <p:blipFill rotWithShape="1">
          <a:blip r:embed="rId3">
            <a:alphaModFix/>
          </a:blip>
          <a:srcRect t="11371" b="11378"/>
          <a:stretch/>
        </p:blipFill>
        <p:spPr>
          <a:xfrm>
            <a:off x="1013400" y="1117500"/>
            <a:ext cx="7308397" cy="3528624"/>
          </a:xfrm>
          <a:prstGeom prst="rect">
            <a:avLst/>
          </a:prstGeom>
          <a:noFill/>
          <a:ln w="28575" cap="flat" cmpd="sng">
            <a:solidFill>
              <a:srgbClr val="FFA000"/>
            </a:solidFill>
            <a:prstDash val="solid"/>
            <a:round/>
            <a:headEnd type="none" w="sm" len="sm"/>
            <a:tailEnd type="none" w="sm" len="sm"/>
          </a:ln>
        </p:spPr>
      </p:pic>
      <p:sp>
        <p:nvSpPr>
          <p:cNvPr id="281" name="Google Shape;281;p48"/>
          <p:cNvSpPr/>
          <p:nvPr/>
        </p:nvSpPr>
        <p:spPr>
          <a:xfrm>
            <a:off x="630800" y="595925"/>
            <a:ext cx="1087500" cy="11034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6</a:t>
            </a:r>
            <a:endParaRPr sz="3600" b="1">
              <a:solidFill>
                <a:srgbClr val="FFFFFF"/>
              </a:solidFill>
              <a:latin typeface="Roboto"/>
              <a:ea typeface="Roboto"/>
              <a:cs typeface="Roboto"/>
              <a:sym typeface="Roboto"/>
            </a:endParaRPr>
          </a:p>
        </p:txBody>
      </p:sp>
      <p:sp>
        <p:nvSpPr>
          <p:cNvPr id="282" name="Google Shape;282;p48"/>
          <p:cNvSpPr txBox="1"/>
          <p:nvPr/>
        </p:nvSpPr>
        <p:spPr>
          <a:xfrm>
            <a:off x="1870700" y="608100"/>
            <a:ext cx="4801200" cy="50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FFCA28"/>
                </a:solidFill>
                <a:latin typeface="Roboto"/>
                <a:ea typeface="Roboto"/>
                <a:cs typeface="Roboto"/>
                <a:sym typeface="Roboto"/>
              </a:rPr>
              <a:t>Import your Firestore where you need it</a:t>
            </a:r>
            <a:endParaRPr sz="1800" b="1">
              <a:solidFill>
                <a:srgbClr val="FFCA28"/>
              </a:solidFill>
              <a:latin typeface="Roboto"/>
              <a:ea typeface="Roboto"/>
              <a:cs typeface="Roboto"/>
              <a:sym typeface="Roboto"/>
            </a:endParaRPr>
          </a:p>
        </p:txBody>
      </p:sp>
      <p:sp>
        <p:nvSpPr>
          <p:cNvPr id="283" name="Google Shape;283;p48"/>
          <p:cNvSpPr/>
          <p:nvPr/>
        </p:nvSpPr>
        <p:spPr>
          <a:xfrm>
            <a:off x="4245825" y="1699325"/>
            <a:ext cx="2511000" cy="436800"/>
          </a:xfrm>
          <a:prstGeom prst="rect">
            <a:avLst/>
          </a:prstGeom>
          <a:noFill/>
          <a:ln w="38100"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use Firebase Cloud Firestore?</a:t>
            </a:r>
            <a:endParaRPr/>
          </a:p>
        </p:txBody>
      </p:sp>
      <p:sp>
        <p:nvSpPr>
          <p:cNvPr id="289" name="Google Shape;28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marL="457200" lvl="0" indent="-342900" algn="l" rtl="0">
              <a:spcBef>
                <a:spcPts val="0"/>
              </a:spcBef>
              <a:spcAft>
                <a:spcPts val="0"/>
              </a:spcAft>
              <a:buSzPts val="1800"/>
              <a:buAutoNum type="arabicPeriod"/>
            </a:pPr>
            <a:r>
              <a:rPr lang="en"/>
              <a:t>Create a Firebase project</a:t>
            </a:r>
            <a:endParaRPr/>
          </a:p>
          <a:p>
            <a:pPr marL="457200" lvl="0" indent="-342900" algn="l" rtl="0">
              <a:spcBef>
                <a:spcPts val="0"/>
              </a:spcBef>
              <a:spcAft>
                <a:spcPts val="0"/>
              </a:spcAft>
              <a:buSzPts val="1800"/>
              <a:buAutoNum type="arabicPeriod"/>
            </a:pPr>
            <a:r>
              <a:rPr lang="en"/>
              <a:t>Connect your Firebase project to your app</a:t>
            </a:r>
            <a:endParaRPr/>
          </a:p>
          <a:p>
            <a:pPr marL="457200" lvl="0" indent="-342900" algn="l" rtl="0">
              <a:spcBef>
                <a:spcPts val="0"/>
              </a:spcBef>
              <a:spcAft>
                <a:spcPts val="0"/>
              </a:spcAft>
              <a:buSzPts val="1800"/>
              <a:buAutoNum type="arabicPeriod"/>
            </a:pPr>
            <a:r>
              <a:rPr lang="en"/>
              <a:t>Create a database</a:t>
            </a:r>
            <a:endParaRPr/>
          </a:p>
          <a:p>
            <a:pPr marL="914400" lvl="1" indent="-317500" algn="l" rtl="0">
              <a:spcBef>
                <a:spcPts val="0"/>
              </a:spcBef>
              <a:spcAft>
                <a:spcPts val="0"/>
              </a:spcAft>
              <a:buSzPts val="1400"/>
              <a:buAutoNum type="alphaLcPeriod"/>
            </a:pPr>
            <a:r>
              <a:rPr lang="en"/>
              <a:t>Click Develop &gt; Database in the left column of your project console</a:t>
            </a:r>
            <a:endParaRPr/>
          </a:p>
          <a:p>
            <a:pPr marL="914400" lvl="1" indent="-317500" algn="l" rtl="0">
              <a:spcBef>
                <a:spcPts val="0"/>
              </a:spcBef>
              <a:spcAft>
                <a:spcPts val="0"/>
              </a:spcAft>
              <a:buSzPts val="1400"/>
              <a:buAutoNum type="alphaLcPeriod"/>
            </a:pPr>
            <a:r>
              <a:rPr lang="en"/>
              <a:t>Click “Create Database”</a:t>
            </a:r>
            <a:endParaRPr/>
          </a:p>
          <a:p>
            <a:pPr marL="914400" lvl="1" indent="-317500" algn="l" rtl="0">
              <a:spcBef>
                <a:spcPts val="0"/>
              </a:spcBef>
              <a:spcAft>
                <a:spcPts val="0"/>
              </a:spcAft>
              <a:buSzPts val="1400"/>
              <a:buAutoNum type="alphaLcPeriod"/>
            </a:pPr>
            <a:r>
              <a:rPr lang="en"/>
              <a:t>Select “Start in test mode” (you can change this later) and click “Next”</a:t>
            </a:r>
            <a:endParaRPr/>
          </a:p>
          <a:p>
            <a:pPr marL="914400" lvl="1" indent="-317500" algn="l" rtl="0">
              <a:spcBef>
                <a:spcPts val="0"/>
              </a:spcBef>
              <a:spcAft>
                <a:spcPts val="0"/>
              </a:spcAft>
              <a:buSzPts val="1400"/>
              <a:buAutoNum type="alphaLcPeriod"/>
            </a:pPr>
            <a:r>
              <a:rPr lang="en"/>
              <a:t>Click “Done”</a:t>
            </a:r>
            <a:endParaRPr/>
          </a:p>
        </p:txBody>
      </p:sp>
      <p:sp>
        <p:nvSpPr>
          <p:cNvPr id="290" name="Google Shape;290;p49"/>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use Firebase Cloud Firestore?</a:t>
            </a:r>
            <a:endParaRPr/>
          </a:p>
        </p:txBody>
      </p:sp>
      <p:sp>
        <p:nvSpPr>
          <p:cNvPr id="296" name="Google Shape;29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marL="457200" lvl="0" indent="-342900" algn="l" rtl="0">
              <a:spcBef>
                <a:spcPts val="0"/>
              </a:spcBef>
              <a:spcAft>
                <a:spcPts val="0"/>
              </a:spcAft>
              <a:buSzPts val="1800"/>
              <a:buAutoNum type="arabicPeriod"/>
            </a:pPr>
            <a:r>
              <a:rPr lang="en"/>
              <a:t>Create a Firebase project</a:t>
            </a:r>
            <a:endParaRPr/>
          </a:p>
          <a:p>
            <a:pPr marL="457200" lvl="0" indent="-342900" algn="l" rtl="0">
              <a:spcBef>
                <a:spcPts val="0"/>
              </a:spcBef>
              <a:spcAft>
                <a:spcPts val="0"/>
              </a:spcAft>
              <a:buSzPts val="1800"/>
              <a:buAutoNum type="arabicPeriod"/>
            </a:pPr>
            <a:r>
              <a:rPr lang="en"/>
              <a:t>Connect your Firebase project to your app</a:t>
            </a:r>
            <a:endParaRPr/>
          </a:p>
          <a:p>
            <a:pPr marL="457200" lvl="0" indent="-342900" algn="l" rtl="0">
              <a:spcBef>
                <a:spcPts val="0"/>
              </a:spcBef>
              <a:spcAft>
                <a:spcPts val="0"/>
              </a:spcAft>
              <a:buSzPts val="1800"/>
              <a:buAutoNum type="arabicPeriod"/>
            </a:pPr>
            <a:r>
              <a:rPr lang="en"/>
              <a:t>Create a database</a:t>
            </a:r>
            <a:endParaRPr/>
          </a:p>
          <a:p>
            <a:pPr marL="457200" lvl="0" indent="-342900" algn="l" rtl="0">
              <a:spcBef>
                <a:spcPts val="0"/>
              </a:spcBef>
              <a:spcAft>
                <a:spcPts val="0"/>
              </a:spcAft>
              <a:buSzPts val="1800"/>
              <a:buAutoNum type="arabicPeriod"/>
            </a:pPr>
            <a:r>
              <a:rPr lang="en"/>
              <a:t>Add, delete, read, etc. from database!</a:t>
            </a:r>
            <a:endParaRPr/>
          </a:p>
        </p:txBody>
      </p:sp>
      <p:sp>
        <p:nvSpPr>
          <p:cNvPr id="297" name="Google Shape;297;p50"/>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Collections and Documents</a:t>
            </a:r>
            <a:endParaRPr/>
          </a:p>
        </p:txBody>
      </p:sp>
      <p:sp>
        <p:nvSpPr>
          <p:cNvPr id="303" name="Google Shape;303;p51"/>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pic>
        <p:nvPicPr>
          <p:cNvPr id="304" name="Google Shape;304;p51" descr="Find out how to get started using Cloud Firestore in your Web app with this screencast.&#10;&#10;Getting Started with Firebase on the Web: https://goo.gl/vtAWK8&#10;Official Cloud Firestore for Web documentation: https://goo.gl/tTJ2yK&#10;&#10;Add the Firecasts playlist! https://goo.gl/n2XqG1&#10;Subscribe to the Firebase Channel: https://goo.gl/9giPHG" title="Getting Started With Cloud Firestore on the Web - Firecasts">
            <a:hlinkClick r:id="rId4"/>
          </p:cNvPr>
          <p:cNvPicPr preferRelativeResize="0"/>
          <p:nvPr/>
        </p:nvPicPr>
        <p:blipFill>
          <a:blip r:embed="rId5">
            <a:alphaModFix/>
          </a:blip>
          <a:stretch>
            <a:fillRect/>
          </a:stretch>
        </p:blipFill>
        <p:spPr>
          <a:xfrm>
            <a:off x="2292025" y="1085200"/>
            <a:ext cx="4559933" cy="341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2"/>
          <p:cNvSpPr txBox="1">
            <a:spLocks noGrp="1"/>
          </p:cNvSpPr>
          <p:nvPr>
            <p:ph type="title"/>
          </p:nvPr>
        </p:nvSpPr>
        <p:spPr>
          <a:xfrm>
            <a:off x="1209700" y="445025"/>
            <a:ext cx="74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Obtain a Reference to a Collection/Document</a:t>
            </a:r>
            <a:endParaRPr/>
          </a:p>
        </p:txBody>
      </p:sp>
      <p:sp>
        <p:nvSpPr>
          <p:cNvPr id="310" name="Google Shape;310;p52"/>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
        <p:nvSpPr>
          <p:cNvPr id="311" name="Google Shape;311;p52"/>
          <p:cNvSpPr txBox="1">
            <a:spLocks noGrp="1"/>
          </p:cNvSpPr>
          <p:nvPr>
            <p:ph type="body" idx="1"/>
          </p:nvPr>
        </p:nvSpPr>
        <p:spPr>
          <a:xfrm>
            <a:off x="311700" y="1352263"/>
            <a:ext cx="8520600" cy="321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highlight>
                  <a:srgbClr val="EFEFEF"/>
                </a:highlight>
              </a:rPr>
              <a:t>const collRef = firestore.</a:t>
            </a:r>
            <a:r>
              <a:rPr lang="en">
                <a:solidFill>
                  <a:srgbClr val="000000"/>
                </a:solidFill>
                <a:highlight>
                  <a:srgbClr val="FFCA28"/>
                </a:highlight>
              </a:rPr>
              <a:t>collection</a:t>
            </a:r>
            <a:r>
              <a:rPr lang="en">
                <a:solidFill>
                  <a:srgbClr val="000000"/>
                </a:solidFill>
                <a:highlight>
                  <a:srgbClr val="EFEFEF"/>
                </a:highlight>
              </a:rPr>
              <a:t>(‘collection’)</a:t>
            </a:r>
            <a:endParaRPr>
              <a:solidFill>
                <a:srgbClr val="000000"/>
              </a:solidFill>
              <a:highlight>
                <a:srgbClr val="EFEFEF"/>
              </a:highlight>
            </a:endParaRPr>
          </a:p>
          <a:p>
            <a:pPr marL="914400" lvl="1" indent="-317500" algn="l" rtl="0">
              <a:spcBef>
                <a:spcPts val="0"/>
              </a:spcBef>
              <a:spcAft>
                <a:spcPts val="0"/>
              </a:spcAft>
              <a:buSzPts val="1400"/>
              <a:buChar char="○"/>
            </a:pPr>
            <a:r>
              <a:rPr lang="en"/>
              <a:t>If the collection is a root collection, pass in the name of the collection (ex: users)</a:t>
            </a:r>
            <a:endParaRPr/>
          </a:p>
          <a:p>
            <a:pPr marL="914400" lvl="1" indent="-317500" algn="l" rtl="0">
              <a:spcBef>
                <a:spcPts val="0"/>
              </a:spcBef>
              <a:spcAft>
                <a:spcPts val="0"/>
              </a:spcAft>
              <a:buSzPts val="1400"/>
              <a:buChar char="○"/>
            </a:pPr>
            <a:r>
              <a:rPr lang="en"/>
              <a:t>Otherwise, pass in the path</a:t>
            </a:r>
            <a:r>
              <a:rPr lang="en" i="1"/>
              <a:t> </a:t>
            </a:r>
            <a:r>
              <a:rPr lang="en"/>
              <a:t>to the collection (ex: users/user1/playlist)</a:t>
            </a:r>
            <a:endParaRPr/>
          </a:p>
          <a:p>
            <a:pPr marL="0" lvl="0" indent="0" algn="l" rtl="0">
              <a:spcBef>
                <a:spcPts val="0"/>
              </a:spcBef>
              <a:spcAft>
                <a:spcPts val="0"/>
              </a:spcAft>
              <a:buNone/>
            </a:pPr>
            <a:endParaRPr/>
          </a:p>
          <a:p>
            <a:pPr marL="457200" lvl="0" indent="-342900" algn="l" rtl="0">
              <a:spcBef>
                <a:spcPts val="0"/>
              </a:spcBef>
              <a:spcAft>
                <a:spcPts val="0"/>
              </a:spcAft>
              <a:buClr>
                <a:srgbClr val="000000"/>
              </a:buClr>
              <a:buSzPts val="1800"/>
              <a:buChar char="●"/>
            </a:pPr>
            <a:r>
              <a:rPr lang="en">
                <a:solidFill>
                  <a:srgbClr val="000000"/>
                </a:solidFill>
                <a:highlight>
                  <a:srgbClr val="F3F3F3"/>
                </a:highlight>
              </a:rPr>
              <a:t>const docRef = firestore.</a:t>
            </a:r>
            <a:r>
              <a:rPr lang="en">
                <a:solidFill>
                  <a:srgbClr val="000000"/>
                </a:solidFill>
                <a:highlight>
                  <a:srgbClr val="FFCA28"/>
                </a:highlight>
              </a:rPr>
              <a:t>doc</a:t>
            </a:r>
            <a:r>
              <a:rPr lang="en">
                <a:solidFill>
                  <a:srgbClr val="000000"/>
                </a:solidFill>
                <a:highlight>
                  <a:srgbClr val="F3F3F3"/>
                </a:highlight>
              </a:rPr>
              <a:t>(‘document’)</a:t>
            </a:r>
            <a:endParaRPr>
              <a:solidFill>
                <a:srgbClr val="000000"/>
              </a:solidFill>
              <a:highlight>
                <a:srgbClr val="F3F3F3"/>
              </a:highlight>
            </a:endParaRPr>
          </a:p>
          <a:p>
            <a:pPr marL="914400" lvl="1" indent="-317500" algn="l" rtl="0">
              <a:spcBef>
                <a:spcPts val="0"/>
              </a:spcBef>
              <a:spcAft>
                <a:spcPts val="0"/>
              </a:spcAft>
              <a:buSzPts val="1400"/>
              <a:buChar char="○"/>
            </a:pPr>
            <a:r>
              <a:rPr lang="en"/>
              <a:t>You must pass in the path to the document (no root should ever be a document)</a:t>
            </a:r>
            <a:endParaRPr/>
          </a:p>
          <a:p>
            <a:pPr marL="914400" lvl="1" indent="-317500" algn="l" rtl="0">
              <a:spcBef>
                <a:spcPts val="0"/>
              </a:spcBef>
              <a:spcAft>
                <a:spcPts val="0"/>
              </a:spcAft>
              <a:buSzPts val="1400"/>
              <a:buChar char="○"/>
            </a:pPr>
            <a:r>
              <a:rPr lang="en"/>
              <a:t>This means paths are always in the form collection/document/collection/document/…</a:t>
            </a:r>
            <a:endParaRPr/>
          </a:p>
        </p:txBody>
      </p:sp>
      <p:sp>
        <p:nvSpPr>
          <p:cNvPr id="312" name="Google Shape;312;p52"/>
          <p:cNvSpPr/>
          <p:nvPr/>
        </p:nvSpPr>
        <p:spPr>
          <a:xfrm>
            <a:off x="311700" y="309725"/>
            <a:ext cx="831300" cy="843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1</a:t>
            </a:r>
            <a:endParaRPr sz="3600" b="1">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3"/>
          <p:cNvSpPr/>
          <p:nvPr/>
        </p:nvSpPr>
        <p:spPr>
          <a:xfrm>
            <a:off x="311700" y="1268900"/>
            <a:ext cx="23655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3"/>
          <p:cNvSpPr/>
          <p:nvPr/>
        </p:nvSpPr>
        <p:spPr>
          <a:xfrm>
            <a:off x="3389250" y="1268963"/>
            <a:ext cx="23655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3"/>
          <p:cNvSpPr txBox="1">
            <a:spLocks noGrp="1"/>
          </p:cNvSpPr>
          <p:nvPr>
            <p:ph type="title"/>
          </p:nvPr>
        </p:nvSpPr>
        <p:spPr>
          <a:xfrm>
            <a:off x="1209700" y="445025"/>
            <a:ext cx="74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 a Manipulation on that Reference</a:t>
            </a:r>
            <a:endParaRPr/>
          </a:p>
        </p:txBody>
      </p:sp>
      <p:sp>
        <p:nvSpPr>
          <p:cNvPr id="320" name="Google Shape;320;p53"/>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
        <p:nvSpPr>
          <p:cNvPr id="321" name="Google Shape;321;p53"/>
          <p:cNvSpPr txBox="1">
            <a:spLocks noGrp="1"/>
          </p:cNvSpPr>
          <p:nvPr>
            <p:ph type="body" idx="1"/>
          </p:nvPr>
        </p:nvSpPr>
        <p:spPr>
          <a:xfrm>
            <a:off x="311775" y="1268963"/>
            <a:ext cx="23655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await collRef.</a:t>
            </a:r>
            <a:r>
              <a:rPr lang="en">
                <a:solidFill>
                  <a:srgbClr val="000000"/>
                </a:solidFill>
                <a:highlight>
                  <a:srgbClr val="FFCA28"/>
                </a:highlight>
              </a:rPr>
              <a:t>add</a:t>
            </a:r>
            <a:r>
              <a:rPr lang="en">
                <a:solidFill>
                  <a:srgbClr val="000000"/>
                </a:solidFill>
              </a:rPr>
              <a:t>({ </a:t>
            </a:r>
            <a:endParaRPr>
              <a:solidFill>
                <a:srgbClr val="000000"/>
              </a:solidFill>
            </a:endParaRPr>
          </a:p>
          <a:p>
            <a:pPr marL="457200" lvl="0" indent="0" algn="l" rtl="0">
              <a:spcBef>
                <a:spcPts val="0"/>
              </a:spcBef>
              <a:spcAft>
                <a:spcPts val="0"/>
              </a:spcAft>
              <a:buNone/>
            </a:pPr>
            <a:r>
              <a:rPr lang="en">
                <a:solidFill>
                  <a:srgbClr val="000000"/>
                </a:solidFill>
              </a:rPr>
              <a:t>key: value, </a:t>
            </a:r>
            <a:endParaRPr>
              <a:solidFill>
                <a:srgbClr val="000000"/>
              </a:solidFill>
            </a:endParaRPr>
          </a:p>
          <a:p>
            <a:pPr marL="457200" lvl="0" indent="0" algn="l" rtl="0">
              <a:spcBef>
                <a:spcPts val="0"/>
              </a:spcBef>
              <a:spcAft>
                <a:spcPts val="0"/>
              </a:spcAft>
              <a:buNone/>
            </a:pPr>
            <a:r>
              <a:rPr lang="en">
                <a:solidFill>
                  <a:srgbClr val="000000"/>
                </a:solidFill>
              </a:rPr>
              <a:t>key: value,</a:t>
            </a:r>
            <a:endParaRPr>
              <a:solidFill>
                <a:srgbClr val="000000"/>
              </a:solidFill>
            </a:endParaRPr>
          </a:p>
          <a:p>
            <a:pPr marL="457200" lvl="0" indent="0" algn="l" rtl="0">
              <a:spcBef>
                <a:spcPts val="0"/>
              </a:spcBef>
              <a:spcAft>
                <a:spcPts val="0"/>
              </a:spcAft>
              <a:buNone/>
            </a:pP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a:t>
            </a:r>
            <a:endParaRPr>
              <a:solidFill>
                <a:srgbClr val="000000"/>
              </a:solidFill>
            </a:endParaRPr>
          </a:p>
        </p:txBody>
      </p:sp>
      <p:sp>
        <p:nvSpPr>
          <p:cNvPr id="322" name="Google Shape;322;p53"/>
          <p:cNvSpPr/>
          <p:nvPr/>
        </p:nvSpPr>
        <p:spPr>
          <a:xfrm>
            <a:off x="311700" y="309725"/>
            <a:ext cx="831300" cy="843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2</a:t>
            </a:r>
            <a:endParaRPr sz="3600" b="1">
              <a:solidFill>
                <a:srgbClr val="FFFFFF"/>
              </a:solidFill>
              <a:latin typeface="Roboto"/>
              <a:ea typeface="Roboto"/>
              <a:cs typeface="Roboto"/>
              <a:sym typeface="Roboto"/>
            </a:endParaRPr>
          </a:p>
        </p:txBody>
      </p:sp>
      <p:sp>
        <p:nvSpPr>
          <p:cNvPr id="323" name="Google Shape;323;p53"/>
          <p:cNvSpPr txBox="1">
            <a:spLocks noGrp="1"/>
          </p:cNvSpPr>
          <p:nvPr>
            <p:ph type="body" idx="1"/>
          </p:nvPr>
        </p:nvSpPr>
        <p:spPr>
          <a:xfrm>
            <a:off x="3389250" y="1268963"/>
            <a:ext cx="23655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await docRef.</a:t>
            </a:r>
            <a:r>
              <a:rPr lang="en">
                <a:solidFill>
                  <a:srgbClr val="000000"/>
                </a:solidFill>
                <a:highlight>
                  <a:srgbClr val="FFCA28"/>
                </a:highlight>
              </a:rPr>
              <a:t>set</a:t>
            </a:r>
            <a:r>
              <a:rPr lang="en">
                <a:solidFill>
                  <a:srgbClr val="000000"/>
                </a:solidFill>
              </a:rPr>
              <a:t>({ </a:t>
            </a:r>
            <a:endParaRPr>
              <a:solidFill>
                <a:srgbClr val="000000"/>
              </a:solidFill>
            </a:endParaRPr>
          </a:p>
          <a:p>
            <a:pPr marL="457200" lvl="0" indent="0" algn="l" rtl="0">
              <a:spcBef>
                <a:spcPts val="0"/>
              </a:spcBef>
              <a:spcAft>
                <a:spcPts val="0"/>
              </a:spcAft>
              <a:buNone/>
            </a:pPr>
            <a:r>
              <a:rPr lang="en">
                <a:solidFill>
                  <a:srgbClr val="000000"/>
                </a:solidFill>
              </a:rPr>
              <a:t>key: value, </a:t>
            </a:r>
            <a:endParaRPr>
              <a:solidFill>
                <a:srgbClr val="000000"/>
              </a:solidFill>
            </a:endParaRPr>
          </a:p>
          <a:p>
            <a:pPr marL="457200" lvl="0" indent="0" algn="l" rtl="0">
              <a:spcBef>
                <a:spcPts val="0"/>
              </a:spcBef>
              <a:spcAft>
                <a:spcPts val="0"/>
              </a:spcAft>
              <a:buNone/>
            </a:pPr>
            <a:r>
              <a:rPr lang="en">
                <a:solidFill>
                  <a:srgbClr val="000000"/>
                </a:solidFill>
              </a:rPr>
              <a:t>key: value,</a:t>
            </a:r>
            <a:endParaRPr>
              <a:solidFill>
                <a:srgbClr val="000000"/>
              </a:solidFill>
            </a:endParaRPr>
          </a:p>
          <a:p>
            <a:pPr marL="457200" lvl="0" indent="0" algn="l" rtl="0">
              <a:spcBef>
                <a:spcPts val="0"/>
              </a:spcBef>
              <a:spcAft>
                <a:spcPts val="0"/>
              </a:spcAft>
              <a:buNone/>
            </a:pP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 }, { merge: true });</a:t>
            </a:r>
            <a:endParaRPr>
              <a:solidFill>
                <a:srgbClr val="000000"/>
              </a:solidFill>
            </a:endParaRPr>
          </a:p>
        </p:txBody>
      </p:sp>
      <p:sp>
        <p:nvSpPr>
          <p:cNvPr id="324" name="Google Shape;324;p53"/>
          <p:cNvSpPr txBox="1">
            <a:spLocks noGrp="1"/>
          </p:cNvSpPr>
          <p:nvPr>
            <p:ph type="body" idx="1"/>
          </p:nvPr>
        </p:nvSpPr>
        <p:spPr>
          <a:xfrm>
            <a:off x="311900" y="3253200"/>
            <a:ext cx="23655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Creates an ID for a new document and adds the document to the database</a:t>
            </a:r>
            <a:endParaRPr/>
          </a:p>
        </p:txBody>
      </p:sp>
      <p:sp>
        <p:nvSpPr>
          <p:cNvPr id="325" name="Google Shape;325;p53"/>
          <p:cNvSpPr txBox="1">
            <a:spLocks noGrp="1"/>
          </p:cNvSpPr>
          <p:nvPr>
            <p:ph type="body" idx="1"/>
          </p:nvPr>
        </p:nvSpPr>
        <p:spPr>
          <a:xfrm>
            <a:off x="3389250" y="3253200"/>
            <a:ext cx="23655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Creates/overwrites document. Merging avoids overwriting existing data.</a:t>
            </a:r>
            <a:endParaRPr/>
          </a:p>
        </p:txBody>
      </p:sp>
      <p:sp>
        <p:nvSpPr>
          <p:cNvPr id="326" name="Google Shape;326;p53"/>
          <p:cNvSpPr/>
          <p:nvPr/>
        </p:nvSpPr>
        <p:spPr>
          <a:xfrm>
            <a:off x="6466725" y="1268888"/>
            <a:ext cx="23655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3"/>
          <p:cNvSpPr txBox="1">
            <a:spLocks noGrp="1"/>
          </p:cNvSpPr>
          <p:nvPr>
            <p:ph type="body" idx="1"/>
          </p:nvPr>
        </p:nvSpPr>
        <p:spPr>
          <a:xfrm>
            <a:off x="6466800" y="1268950"/>
            <a:ext cx="23655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0000"/>
                </a:solidFill>
              </a:rPr>
              <a:t>await docRef.</a:t>
            </a:r>
            <a:r>
              <a:rPr lang="en" sz="1700">
                <a:solidFill>
                  <a:srgbClr val="000000"/>
                </a:solidFill>
                <a:highlight>
                  <a:srgbClr val="FFCA28"/>
                </a:highlight>
              </a:rPr>
              <a:t>update</a:t>
            </a:r>
            <a:r>
              <a:rPr lang="en" sz="1700">
                <a:solidFill>
                  <a:srgbClr val="000000"/>
                </a:solidFill>
              </a:rPr>
              <a:t>({ </a:t>
            </a:r>
            <a:endParaRPr sz="1700">
              <a:solidFill>
                <a:srgbClr val="000000"/>
              </a:solidFill>
            </a:endParaRPr>
          </a:p>
          <a:p>
            <a:pPr marL="457200" lvl="0" indent="0" algn="l" rtl="0">
              <a:spcBef>
                <a:spcPts val="0"/>
              </a:spcBef>
              <a:spcAft>
                <a:spcPts val="0"/>
              </a:spcAft>
              <a:buNone/>
            </a:pPr>
            <a:r>
              <a:rPr lang="en" sz="1700">
                <a:solidFill>
                  <a:srgbClr val="000000"/>
                </a:solidFill>
              </a:rPr>
              <a:t>key: newValue, </a:t>
            </a:r>
            <a:endParaRPr sz="1700">
              <a:solidFill>
                <a:srgbClr val="000000"/>
              </a:solidFill>
            </a:endParaRPr>
          </a:p>
          <a:p>
            <a:pPr marL="457200" lvl="0" indent="0" algn="l" rtl="0">
              <a:spcBef>
                <a:spcPts val="0"/>
              </a:spcBef>
              <a:spcAft>
                <a:spcPts val="0"/>
              </a:spcAft>
              <a:buNone/>
            </a:pPr>
            <a:r>
              <a:rPr lang="en" sz="1700">
                <a:solidFill>
                  <a:srgbClr val="000000"/>
                </a:solidFill>
              </a:rPr>
              <a:t>key: newValue,</a:t>
            </a:r>
            <a:endParaRPr sz="1700">
              <a:solidFill>
                <a:srgbClr val="000000"/>
              </a:solidFill>
            </a:endParaRPr>
          </a:p>
          <a:p>
            <a:pPr marL="457200" lvl="0" indent="0" algn="l" rtl="0">
              <a:spcBef>
                <a:spcPts val="0"/>
              </a:spcBef>
              <a:spcAft>
                <a:spcPts val="0"/>
              </a:spcAft>
              <a:buNone/>
            </a:pPr>
            <a:r>
              <a:rPr lang="en" sz="1700">
                <a:solidFill>
                  <a:srgbClr val="000000"/>
                </a:solidFill>
              </a:rPr>
              <a:t>...</a:t>
            </a:r>
            <a:endParaRPr sz="1700">
              <a:solidFill>
                <a:srgbClr val="000000"/>
              </a:solidFill>
            </a:endParaRPr>
          </a:p>
          <a:p>
            <a:pPr marL="0" lvl="0" indent="0" algn="l" rtl="0">
              <a:spcBef>
                <a:spcPts val="0"/>
              </a:spcBef>
              <a:spcAft>
                <a:spcPts val="0"/>
              </a:spcAft>
              <a:buNone/>
            </a:pPr>
            <a:r>
              <a:rPr lang="en" sz="1700">
                <a:solidFill>
                  <a:srgbClr val="000000"/>
                </a:solidFill>
              </a:rPr>
              <a:t>});</a:t>
            </a:r>
            <a:endParaRPr sz="1700">
              <a:solidFill>
                <a:srgbClr val="000000"/>
              </a:solidFill>
            </a:endParaRPr>
          </a:p>
        </p:txBody>
      </p:sp>
      <p:sp>
        <p:nvSpPr>
          <p:cNvPr id="328" name="Google Shape;328;p53"/>
          <p:cNvSpPr txBox="1">
            <a:spLocks noGrp="1"/>
          </p:cNvSpPr>
          <p:nvPr>
            <p:ph type="body" idx="1"/>
          </p:nvPr>
        </p:nvSpPr>
        <p:spPr>
          <a:xfrm>
            <a:off x="6466725" y="3274613"/>
            <a:ext cx="23655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Updates values of the specified keys. </a:t>
            </a:r>
            <a:r>
              <a:rPr lang="en" sz="1400"/>
              <a:t>*Check docs to see how to update nested fields + additional shortcuts!</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p:nvPr/>
        </p:nvSpPr>
        <p:spPr>
          <a:xfrm>
            <a:off x="3857625" y="1684700"/>
            <a:ext cx="48948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4"/>
          <p:cNvSpPr txBox="1">
            <a:spLocks noGrp="1"/>
          </p:cNvSpPr>
          <p:nvPr>
            <p:ph type="body" idx="1"/>
          </p:nvPr>
        </p:nvSpPr>
        <p:spPr>
          <a:xfrm>
            <a:off x="3857625" y="1684700"/>
            <a:ext cx="50949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docRef.</a:t>
            </a:r>
            <a:r>
              <a:rPr lang="en">
                <a:solidFill>
                  <a:srgbClr val="000000"/>
                </a:solidFill>
                <a:highlight>
                  <a:srgbClr val="FFCA28"/>
                </a:highlight>
              </a:rPr>
              <a:t>update</a:t>
            </a: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	key: </a:t>
            </a:r>
            <a:r>
              <a:rPr lang="en">
                <a:solidFill>
                  <a:srgbClr val="000000"/>
                </a:solidFill>
                <a:highlight>
                  <a:srgbClr val="FFCA28"/>
                </a:highlight>
              </a:rPr>
              <a:t>firebase.firestore.FieldValue.delete</a:t>
            </a: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a:t>
            </a:r>
            <a:endParaRPr>
              <a:solidFill>
                <a:srgbClr val="000000"/>
              </a:solidFill>
            </a:endParaRPr>
          </a:p>
        </p:txBody>
      </p:sp>
      <p:sp>
        <p:nvSpPr>
          <p:cNvPr id="335" name="Google Shape;335;p54"/>
          <p:cNvSpPr/>
          <p:nvPr/>
        </p:nvSpPr>
        <p:spPr>
          <a:xfrm>
            <a:off x="867375" y="1685575"/>
            <a:ext cx="23655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4"/>
          <p:cNvSpPr txBox="1">
            <a:spLocks noGrp="1"/>
          </p:cNvSpPr>
          <p:nvPr>
            <p:ph type="title"/>
          </p:nvPr>
        </p:nvSpPr>
        <p:spPr>
          <a:xfrm>
            <a:off x="1209700" y="445025"/>
            <a:ext cx="74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 a Manipulation on that Reference</a:t>
            </a:r>
            <a:endParaRPr/>
          </a:p>
        </p:txBody>
      </p:sp>
      <p:sp>
        <p:nvSpPr>
          <p:cNvPr id="337" name="Google Shape;337;p54"/>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
        <p:nvSpPr>
          <p:cNvPr id="338" name="Google Shape;338;p54"/>
          <p:cNvSpPr txBox="1">
            <a:spLocks noGrp="1"/>
          </p:cNvSpPr>
          <p:nvPr>
            <p:ph type="body" idx="1"/>
          </p:nvPr>
        </p:nvSpPr>
        <p:spPr>
          <a:xfrm>
            <a:off x="867450" y="1685638"/>
            <a:ext cx="23655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0000"/>
                </a:solidFill>
              </a:rPr>
              <a:t>await docRef.</a:t>
            </a:r>
            <a:r>
              <a:rPr lang="en" sz="1700">
                <a:solidFill>
                  <a:srgbClr val="000000"/>
                </a:solidFill>
                <a:highlight>
                  <a:srgbClr val="FFCA28"/>
                </a:highlight>
              </a:rPr>
              <a:t>delete</a:t>
            </a:r>
            <a:r>
              <a:rPr lang="en" sz="1700">
                <a:solidFill>
                  <a:srgbClr val="000000"/>
                </a:solidFill>
              </a:rPr>
              <a:t>();</a:t>
            </a:r>
            <a:endParaRPr sz="1700">
              <a:solidFill>
                <a:srgbClr val="000000"/>
              </a:solidFill>
            </a:endParaRPr>
          </a:p>
        </p:txBody>
      </p:sp>
      <p:sp>
        <p:nvSpPr>
          <p:cNvPr id="339" name="Google Shape;339;p54"/>
          <p:cNvSpPr/>
          <p:nvPr/>
        </p:nvSpPr>
        <p:spPr>
          <a:xfrm>
            <a:off x="311700" y="309725"/>
            <a:ext cx="831300" cy="843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2</a:t>
            </a:r>
            <a:endParaRPr sz="3600" b="1">
              <a:solidFill>
                <a:srgbClr val="FFFFFF"/>
              </a:solidFill>
              <a:latin typeface="Roboto"/>
              <a:ea typeface="Roboto"/>
              <a:cs typeface="Roboto"/>
              <a:sym typeface="Roboto"/>
            </a:endParaRPr>
          </a:p>
        </p:txBody>
      </p:sp>
      <p:sp>
        <p:nvSpPr>
          <p:cNvPr id="340" name="Google Shape;340;p54"/>
          <p:cNvSpPr txBox="1">
            <a:spLocks noGrp="1"/>
          </p:cNvSpPr>
          <p:nvPr>
            <p:ph type="body" idx="1"/>
          </p:nvPr>
        </p:nvSpPr>
        <p:spPr>
          <a:xfrm>
            <a:off x="0" y="3691300"/>
            <a:ext cx="41004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Deletes entire document.</a:t>
            </a:r>
            <a:endParaRPr/>
          </a:p>
        </p:txBody>
      </p:sp>
      <p:sp>
        <p:nvSpPr>
          <p:cNvPr id="341" name="Google Shape;341;p54"/>
          <p:cNvSpPr txBox="1">
            <a:spLocks noGrp="1"/>
          </p:cNvSpPr>
          <p:nvPr>
            <p:ph type="body" idx="1"/>
          </p:nvPr>
        </p:nvSpPr>
        <p:spPr>
          <a:xfrm>
            <a:off x="4467225" y="3690388"/>
            <a:ext cx="36756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Deletes specific field.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We Are</a:t>
            </a:r>
            <a:endParaRPr/>
          </a:p>
        </p:txBody>
      </p:sp>
      <p:sp>
        <p:nvSpPr>
          <p:cNvPr id="118" name="Google Shape;11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Single view with no storage</a:t>
            </a:r>
            <a:endParaRPr/>
          </a:p>
          <a:p>
            <a:pPr marL="457200" lvl="0" indent="-342900" algn="l" rtl="0">
              <a:spcBef>
                <a:spcPts val="0"/>
              </a:spcBef>
              <a:spcAft>
                <a:spcPts val="0"/>
              </a:spcAft>
              <a:buSzPts val="1800"/>
              <a:buAutoNum type="arabicPeriod"/>
            </a:pPr>
            <a:r>
              <a:rPr lang="en"/>
              <a:t>Single view with local storage</a:t>
            </a:r>
            <a:endParaRPr/>
          </a:p>
          <a:p>
            <a:pPr marL="457200" lvl="0" indent="-342900" algn="l" rtl="0">
              <a:spcBef>
                <a:spcPts val="0"/>
              </a:spcBef>
              <a:spcAft>
                <a:spcPts val="0"/>
              </a:spcAft>
              <a:buSzPts val="1800"/>
              <a:buAutoNum type="arabicPeriod"/>
            </a:pPr>
            <a:r>
              <a:rPr lang="en"/>
              <a:t>Multiple view with local storage</a:t>
            </a:r>
            <a:endParaRPr/>
          </a:p>
          <a:p>
            <a:pPr marL="457200" lvl="0" indent="-342900" algn="l" rtl="0">
              <a:spcBef>
                <a:spcPts val="0"/>
              </a:spcBef>
              <a:spcAft>
                <a:spcPts val="0"/>
              </a:spcAft>
              <a:buSzPts val="1800"/>
              <a:buAutoNum type="arabicPeriod"/>
            </a:pPr>
            <a:r>
              <a:rPr lang="en"/>
              <a:t>Multiple view with networking</a:t>
            </a:r>
            <a:endParaRPr/>
          </a:p>
        </p:txBody>
      </p:sp>
      <p:sp>
        <p:nvSpPr>
          <p:cNvPr id="119" name="Google Shape;119;p28"/>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dirty="0">
                <a:solidFill>
                  <a:srgbClr val="F0F3F3"/>
                </a:solidFill>
                <a:latin typeface="Roboto"/>
                <a:ea typeface="Roboto"/>
                <a:cs typeface="Roboto"/>
                <a:sym typeface="Roboto"/>
              </a:rPr>
              <a:t>USEFUL LINKS</a:t>
            </a:r>
            <a:r>
              <a:rPr lang="en" dirty="0">
                <a:solidFill>
                  <a:srgbClr val="F0F3F3"/>
                </a:solidFill>
                <a:latin typeface="Roboto"/>
                <a:ea typeface="Roboto"/>
                <a:cs typeface="Roboto"/>
                <a:sym typeface="Roboto"/>
              </a:rPr>
              <a:t> / </a:t>
            </a:r>
            <a:r>
              <a:rPr lang="en" u="sng" dirty="0">
                <a:solidFill>
                  <a:srgbClr val="FFCA28"/>
                </a:solidFill>
                <a:latin typeface="Roboto"/>
                <a:ea typeface="Roboto"/>
                <a:cs typeface="Roboto"/>
                <a:sym typeface="Roboto"/>
                <a:hlinkClick r:id="rId3"/>
              </a:rPr>
              <a:t>Lecture 5A</a:t>
            </a:r>
            <a:r>
              <a:rPr lang="en" dirty="0">
                <a:solidFill>
                  <a:srgbClr val="FFCA28"/>
                </a:solidFill>
                <a:latin typeface="Roboto"/>
                <a:ea typeface="Roboto"/>
                <a:cs typeface="Roboto"/>
                <a:sym typeface="Roboto"/>
              </a:rPr>
              <a:t> </a:t>
            </a:r>
            <a:r>
              <a:rPr lang="en" dirty="0">
                <a:solidFill>
                  <a:srgbClr val="FFFFFF"/>
                </a:solidFill>
                <a:latin typeface="Roboto"/>
                <a:ea typeface="Roboto"/>
                <a:cs typeface="Roboto"/>
                <a:sym typeface="Roboto"/>
              </a:rPr>
              <a:t> </a:t>
            </a:r>
            <a:endParaRPr sz="1300" b="1" dirty="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p:nvPr/>
        </p:nvSpPr>
        <p:spPr>
          <a:xfrm>
            <a:off x="3459150" y="1684763"/>
            <a:ext cx="55290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5"/>
          <p:cNvSpPr txBox="1">
            <a:spLocks noGrp="1"/>
          </p:cNvSpPr>
          <p:nvPr>
            <p:ph type="body" idx="1"/>
          </p:nvPr>
        </p:nvSpPr>
        <p:spPr>
          <a:xfrm>
            <a:off x="3459150" y="1684763"/>
            <a:ext cx="55290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0000"/>
                </a:solidFill>
              </a:rPr>
              <a:t>let docs = await collRef.</a:t>
            </a:r>
            <a:r>
              <a:rPr lang="en" sz="1700">
                <a:solidFill>
                  <a:srgbClr val="000000"/>
                </a:solidFill>
                <a:highlight>
                  <a:srgbClr val="FFCA28"/>
                </a:highlight>
              </a:rPr>
              <a:t>where</a:t>
            </a:r>
            <a:r>
              <a:rPr lang="en" sz="1700">
                <a:solidFill>
                  <a:srgbClr val="000000"/>
                </a:solidFill>
              </a:rPr>
              <a:t>(“key”, “==”, “value”).get();</a:t>
            </a:r>
            <a:endParaRPr sz="1700">
              <a:solidFill>
                <a:srgbClr val="000000"/>
              </a:solidFill>
            </a:endParaRPr>
          </a:p>
          <a:p>
            <a:pPr marL="0" lvl="0" indent="0" algn="l" rtl="0">
              <a:spcBef>
                <a:spcPts val="0"/>
              </a:spcBef>
              <a:spcAft>
                <a:spcPts val="0"/>
              </a:spcAft>
              <a:buNone/>
            </a:pPr>
            <a:r>
              <a:rPr lang="en" sz="1700">
                <a:solidFill>
                  <a:srgbClr val="000000"/>
                </a:solidFill>
              </a:rPr>
              <a:t>docs.forEach((doc) =&gt; console.log(doc.data));</a:t>
            </a:r>
            <a:endParaRPr sz="1700">
              <a:solidFill>
                <a:srgbClr val="000000"/>
              </a:solidFill>
            </a:endParaRPr>
          </a:p>
          <a:p>
            <a:pPr marL="0" lvl="0" indent="0" algn="l" rtl="0">
              <a:spcBef>
                <a:spcPts val="0"/>
              </a:spcBef>
              <a:spcAft>
                <a:spcPts val="0"/>
              </a:spcAft>
              <a:buNone/>
            </a:pPr>
            <a:endParaRPr sz="1700">
              <a:solidFill>
                <a:srgbClr val="000000"/>
              </a:solidFill>
            </a:endParaRPr>
          </a:p>
          <a:p>
            <a:pPr marL="0" lvl="0" indent="0" algn="l" rtl="0">
              <a:spcBef>
                <a:spcPts val="0"/>
              </a:spcBef>
              <a:spcAft>
                <a:spcPts val="0"/>
              </a:spcAft>
              <a:buClr>
                <a:schemeClr val="dk1"/>
              </a:buClr>
              <a:buSzPts val="1100"/>
              <a:buFont typeface="Arial"/>
              <a:buNone/>
            </a:pPr>
            <a:r>
              <a:rPr lang="en" sz="1700">
                <a:solidFill>
                  <a:schemeClr val="dk1"/>
                </a:solidFill>
              </a:rPr>
              <a:t>let docs = await collRef.</a:t>
            </a:r>
            <a:r>
              <a:rPr lang="en" sz="1700">
                <a:solidFill>
                  <a:schemeClr val="dk1"/>
                </a:solidFill>
                <a:highlight>
                  <a:srgbClr val="FFCA28"/>
                </a:highlight>
              </a:rPr>
              <a:t>get</a:t>
            </a:r>
            <a:r>
              <a:rPr lang="en" sz="1700">
                <a:solidFill>
                  <a:schemeClr val="dk1"/>
                </a:solidFill>
              </a:rPr>
              <a:t>();</a:t>
            </a:r>
            <a:endParaRPr sz="1700">
              <a:solidFill>
                <a:schemeClr val="dk1"/>
              </a:solidFill>
            </a:endParaRPr>
          </a:p>
          <a:p>
            <a:pPr marL="0" lvl="0" indent="0" algn="l" rtl="0">
              <a:spcBef>
                <a:spcPts val="0"/>
              </a:spcBef>
              <a:spcAft>
                <a:spcPts val="0"/>
              </a:spcAft>
              <a:buNone/>
            </a:pPr>
            <a:r>
              <a:rPr lang="en" sz="1700">
                <a:solidFill>
                  <a:schemeClr val="dk1"/>
                </a:solidFill>
              </a:rPr>
              <a:t>docs.forEach((doc) =&gt; console.log(doc.data));</a:t>
            </a:r>
            <a:endParaRPr sz="1700">
              <a:solidFill>
                <a:srgbClr val="000000"/>
              </a:solidFill>
            </a:endParaRPr>
          </a:p>
        </p:txBody>
      </p:sp>
      <p:sp>
        <p:nvSpPr>
          <p:cNvPr id="348" name="Google Shape;348;p55"/>
          <p:cNvSpPr/>
          <p:nvPr/>
        </p:nvSpPr>
        <p:spPr>
          <a:xfrm>
            <a:off x="155850" y="1684688"/>
            <a:ext cx="30774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5"/>
          <p:cNvSpPr txBox="1">
            <a:spLocks noGrp="1"/>
          </p:cNvSpPr>
          <p:nvPr>
            <p:ph type="body" idx="1"/>
          </p:nvPr>
        </p:nvSpPr>
        <p:spPr>
          <a:xfrm>
            <a:off x="155925" y="1684763"/>
            <a:ext cx="30774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let doc = await docRef.</a:t>
            </a:r>
            <a:r>
              <a:rPr lang="en">
                <a:solidFill>
                  <a:srgbClr val="000000"/>
                </a:solidFill>
                <a:highlight>
                  <a:srgbClr val="FFCA28"/>
                </a:highlight>
              </a:rPr>
              <a:t>get</a:t>
            </a: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if(doc.exists) {</a:t>
            </a:r>
            <a:endParaRPr>
              <a:solidFill>
                <a:srgbClr val="000000"/>
              </a:solidFill>
            </a:endParaRPr>
          </a:p>
          <a:p>
            <a:pPr marL="0" lvl="0" indent="0" algn="l" rtl="0">
              <a:spcBef>
                <a:spcPts val="0"/>
              </a:spcBef>
              <a:spcAft>
                <a:spcPts val="0"/>
              </a:spcAft>
              <a:buNone/>
            </a:pPr>
            <a:r>
              <a:rPr lang="en">
                <a:solidFill>
                  <a:srgbClr val="000000"/>
                </a:solidFill>
              </a:rPr>
              <a:t>	console.log(</a:t>
            </a:r>
            <a:r>
              <a:rPr lang="en">
                <a:solidFill>
                  <a:srgbClr val="000000"/>
                </a:solidFill>
                <a:highlight>
                  <a:srgbClr val="FFCA28"/>
                </a:highlight>
              </a:rPr>
              <a:t>doc.data</a:t>
            </a:r>
            <a:r>
              <a:rPr lang="en">
                <a:solidFill>
                  <a:srgbClr val="000000"/>
                </a:solidFill>
              </a:rPr>
              <a:t>)</a:t>
            </a:r>
            <a:endParaRPr>
              <a:solidFill>
                <a:srgbClr val="000000"/>
              </a:solidFill>
            </a:endParaRPr>
          </a:p>
          <a:p>
            <a:pPr marL="0" lvl="0" indent="0" algn="l" rtl="0">
              <a:spcBef>
                <a:spcPts val="0"/>
              </a:spcBef>
              <a:spcAft>
                <a:spcPts val="0"/>
              </a:spcAft>
              <a:buNone/>
            </a:pPr>
            <a:r>
              <a:rPr lang="en">
                <a:solidFill>
                  <a:srgbClr val="000000"/>
                </a:solidFill>
              </a:rPr>
              <a:t>}</a:t>
            </a:r>
            <a:endParaRPr>
              <a:solidFill>
                <a:srgbClr val="000000"/>
              </a:solidFill>
            </a:endParaRPr>
          </a:p>
        </p:txBody>
      </p:sp>
      <p:sp>
        <p:nvSpPr>
          <p:cNvPr id="350" name="Google Shape;350;p55"/>
          <p:cNvSpPr txBox="1">
            <a:spLocks noGrp="1"/>
          </p:cNvSpPr>
          <p:nvPr>
            <p:ph type="title"/>
          </p:nvPr>
        </p:nvSpPr>
        <p:spPr>
          <a:xfrm>
            <a:off x="1209700" y="445025"/>
            <a:ext cx="74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from that Reference</a:t>
            </a:r>
            <a:endParaRPr/>
          </a:p>
        </p:txBody>
      </p:sp>
      <p:sp>
        <p:nvSpPr>
          <p:cNvPr id="351" name="Google Shape;351;p55"/>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
        <p:nvSpPr>
          <p:cNvPr id="352" name="Google Shape;352;p55"/>
          <p:cNvSpPr/>
          <p:nvPr/>
        </p:nvSpPr>
        <p:spPr>
          <a:xfrm>
            <a:off x="311700" y="309725"/>
            <a:ext cx="831300" cy="843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3</a:t>
            </a:r>
            <a:endParaRPr sz="3600" b="1">
              <a:solidFill>
                <a:srgbClr val="FFFFFF"/>
              </a:solidFill>
              <a:latin typeface="Roboto"/>
              <a:ea typeface="Roboto"/>
              <a:cs typeface="Roboto"/>
              <a:sym typeface="Roboto"/>
            </a:endParaRPr>
          </a:p>
        </p:txBody>
      </p:sp>
      <p:sp>
        <p:nvSpPr>
          <p:cNvPr id="353" name="Google Shape;353;p55"/>
          <p:cNvSpPr txBox="1">
            <a:spLocks noGrp="1"/>
          </p:cNvSpPr>
          <p:nvPr>
            <p:ph type="body" idx="1"/>
          </p:nvPr>
        </p:nvSpPr>
        <p:spPr>
          <a:xfrm>
            <a:off x="156050" y="3668988"/>
            <a:ext cx="30774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 content of document.</a:t>
            </a:r>
            <a:endParaRPr/>
          </a:p>
        </p:txBody>
      </p:sp>
      <p:sp>
        <p:nvSpPr>
          <p:cNvPr id="354" name="Google Shape;354;p55"/>
          <p:cNvSpPr txBox="1">
            <a:spLocks noGrp="1"/>
          </p:cNvSpPr>
          <p:nvPr>
            <p:ph type="body" idx="1"/>
          </p:nvPr>
        </p:nvSpPr>
        <p:spPr>
          <a:xfrm>
            <a:off x="3459150" y="3669013"/>
            <a:ext cx="55290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 multiple/all documents in a collection.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6"/>
          <p:cNvSpPr/>
          <p:nvPr/>
        </p:nvSpPr>
        <p:spPr>
          <a:xfrm>
            <a:off x="1807500" y="1384813"/>
            <a:ext cx="5529000" cy="189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6"/>
          <p:cNvSpPr txBox="1">
            <a:spLocks noGrp="1"/>
          </p:cNvSpPr>
          <p:nvPr>
            <p:ph type="body" idx="1"/>
          </p:nvPr>
        </p:nvSpPr>
        <p:spPr>
          <a:xfrm>
            <a:off x="1807500" y="1384825"/>
            <a:ext cx="5529000" cy="18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0000"/>
                </a:solidFill>
              </a:rPr>
              <a:t>let unsubscribe = docRef.</a:t>
            </a:r>
            <a:r>
              <a:rPr lang="en" sz="1700">
                <a:solidFill>
                  <a:srgbClr val="000000"/>
                </a:solidFill>
                <a:highlight>
                  <a:srgbClr val="FFCA28"/>
                </a:highlight>
              </a:rPr>
              <a:t>onSnapshot</a:t>
            </a:r>
            <a:r>
              <a:rPr lang="en" sz="1700">
                <a:solidFill>
                  <a:srgbClr val="000000"/>
                </a:solidFill>
              </a:rPr>
              <a:t>((doc) =&gt; </a:t>
            </a:r>
            <a:endParaRPr sz="1700">
              <a:solidFill>
                <a:srgbClr val="000000"/>
              </a:solidFill>
            </a:endParaRPr>
          </a:p>
          <a:p>
            <a:pPr marL="0" lvl="0" indent="457200" algn="l" rtl="0">
              <a:spcBef>
                <a:spcPts val="0"/>
              </a:spcBef>
              <a:spcAft>
                <a:spcPts val="0"/>
              </a:spcAft>
              <a:buNone/>
            </a:pPr>
            <a:r>
              <a:rPr lang="en" sz="1700">
                <a:solidFill>
                  <a:srgbClr val="000000"/>
                </a:solidFill>
              </a:rPr>
              <a:t>console.log(doc.data)</a:t>
            </a:r>
            <a:endParaRPr sz="1700">
              <a:solidFill>
                <a:srgbClr val="000000"/>
              </a:solidFill>
            </a:endParaRPr>
          </a:p>
          <a:p>
            <a:pPr marL="0" lvl="0" indent="0" algn="l" rtl="0">
              <a:spcBef>
                <a:spcPts val="0"/>
              </a:spcBef>
              <a:spcAft>
                <a:spcPts val="0"/>
              </a:spcAft>
              <a:buNone/>
            </a:pPr>
            <a:r>
              <a:rPr lang="en" sz="1700">
                <a:solidFill>
                  <a:srgbClr val="000000"/>
                </a:solidFill>
              </a:rPr>
              <a:t>);</a:t>
            </a:r>
            <a:endParaRPr sz="1700">
              <a:solidFill>
                <a:srgbClr val="000000"/>
              </a:solidFill>
            </a:endParaRPr>
          </a:p>
          <a:p>
            <a:pPr marL="0" lvl="0" indent="0" algn="l" rtl="0">
              <a:spcBef>
                <a:spcPts val="0"/>
              </a:spcBef>
              <a:spcAft>
                <a:spcPts val="0"/>
              </a:spcAft>
              <a:buNone/>
            </a:pPr>
            <a:endParaRPr sz="1700">
              <a:solidFill>
                <a:srgbClr val="000000"/>
              </a:solidFill>
            </a:endParaRPr>
          </a:p>
          <a:p>
            <a:pPr marL="0" lvl="0" indent="0" algn="l" rtl="0">
              <a:spcBef>
                <a:spcPts val="0"/>
              </a:spcBef>
              <a:spcAft>
                <a:spcPts val="0"/>
              </a:spcAft>
              <a:buNone/>
            </a:pPr>
            <a:r>
              <a:rPr lang="en" sz="1700">
                <a:solidFill>
                  <a:srgbClr val="000000"/>
                </a:solidFill>
              </a:rPr>
              <a:t>// Later</a:t>
            </a:r>
            <a:endParaRPr sz="1700">
              <a:solidFill>
                <a:srgbClr val="000000"/>
              </a:solidFill>
            </a:endParaRPr>
          </a:p>
          <a:p>
            <a:pPr marL="0" lvl="0" indent="0" algn="l" rtl="0">
              <a:spcBef>
                <a:spcPts val="0"/>
              </a:spcBef>
              <a:spcAft>
                <a:spcPts val="0"/>
              </a:spcAft>
              <a:buNone/>
            </a:pPr>
            <a:r>
              <a:rPr lang="en" sz="1700">
                <a:solidFill>
                  <a:srgbClr val="000000"/>
                </a:solidFill>
                <a:highlight>
                  <a:srgbClr val="FFCA28"/>
                </a:highlight>
              </a:rPr>
              <a:t>unsubscribe</a:t>
            </a:r>
            <a:r>
              <a:rPr lang="en" sz="1700">
                <a:solidFill>
                  <a:srgbClr val="000000"/>
                </a:solidFill>
              </a:rPr>
              <a:t>();</a:t>
            </a:r>
            <a:endParaRPr sz="1700">
              <a:solidFill>
                <a:srgbClr val="000000"/>
              </a:solidFill>
            </a:endParaRPr>
          </a:p>
        </p:txBody>
      </p:sp>
      <p:sp>
        <p:nvSpPr>
          <p:cNvPr id="361" name="Google Shape;361;p56"/>
          <p:cNvSpPr txBox="1">
            <a:spLocks noGrp="1"/>
          </p:cNvSpPr>
          <p:nvPr>
            <p:ph type="title"/>
          </p:nvPr>
        </p:nvSpPr>
        <p:spPr>
          <a:xfrm>
            <a:off x="1209700" y="445025"/>
            <a:ext cx="74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from that Reference</a:t>
            </a:r>
            <a:endParaRPr/>
          </a:p>
        </p:txBody>
      </p:sp>
      <p:sp>
        <p:nvSpPr>
          <p:cNvPr id="362" name="Google Shape;362;p56"/>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sz="1300" b="1">
              <a:solidFill>
                <a:srgbClr val="FFCA28"/>
              </a:solidFill>
              <a:latin typeface="Roboto"/>
              <a:ea typeface="Roboto"/>
              <a:cs typeface="Roboto"/>
              <a:sym typeface="Roboto"/>
            </a:endParaRPr>
          </a:p>
        </p:txBody>
      </p:sp>
      <p:sp>
        <p:nvSpPr>
          <p:cNvPr id="363" name="Google Shape;363;p56"/>
          <p:cNvSpPr/>
          <p:nvPr/>
        </p:nvSpPr>
        <p:spPr>
          <a:xfrm>
            <a:off x="311700" y="309725"/>
            <a:ext cx="831300" cy="843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Roboto"/>
                <a:ea typeface="Roboto"/>
                <a:cs typeface="Roboto"/>
                <a:sym typeface="Roboto"/>
              </a:rPr>
              <a:t>3</a:t>
            </a:r>
            <a:endParaRPr sz="3600" b="1">
              <a:solidFill>
                <a:srgbClr val="FFFFFF"/>
              </a:solidFill>
              <a:latin typeface="Roboto"/>
              <a:ea typeface="Roboto"/>
              <a:cs typeface="Roboto"/>
              <a:sym typeface="Roboto"/>
            </a:endParaRPr>
          </a:p>
        </p:txBody>
      </p:sp>
      <p:sp>
        <p:nvSpPr>
          <p:cNvPr id="364" name="Google Shape;364;p56"/>
          <p:cNvSpPr txBox="1">
            <a:spLocks noGrp="1"/>
          </p:cNvSpPr>
          <p:nvPr>
            <p:ph type="body" idx="1"/>
          </p:nvPr>
        </p:nvSpPr>
        <p:spPr>
          <a:xfrm>
            <a:off x="1807500" y="3369063"/>
            <a:ext cx="5529000" cy="13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 realtime updates by “listening” to document.</a:t>
            </a:r>
            <a:endParaRPr/>
          </a:p>
          <a:p>
            <a:pPr marL="0" lvl="0" indent="0" algn="ctr" rtl="0">
              <a:spcBef>
                <a:spcPts val="0"/>
              </a:spcBef>
              <a:spcAft>
                <a:spcPts val="0"/>
              </a:spcAft>
              <a:buClr>
                <a:schemeClr val="dk1"/>
              </a:buClr>
              <a:buSzPts val="1100"/>
              <a:buFont typeface="Arial"/>
              <a:buNone/>
            </a:pPr>
            <a:r>
              <a:rPr lang="en" sz="1400"/>
              <a:t>*Check docs to see how to listen to multiple documents + how to detect metachanges!</a:t>
            </a:r>
            <a:endParaRPr sz="1400"/>
          </a:p>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Firebase Overview</a:t>
            </a:r>
            <a:endParaRPr/>
          </a:p>
          <a:p>
            <a:pPr marL="457200" lvl="0" indent="-342900" algn="l" rtl="0">
              <a:spcBef>
                <a:spcPts val="0"/>
              </a:spcBef>
              <a:spcAft>
                <a:spcPts val="0"/>
              </a:spcAft>
              <a:buSzPts val="1800"/>
              <a:buChar char="●"/>
            </a:pPr>
            <a:r>
              <a:rPr lang="en"/>
              <a:t>Firebase Cloud Firestore</a:t>
            </a:r>
            <a:endParaRPr/>
          </a:p>
          <a:p>
            <a:pPr marL="457200" lvl="0" indent="-342900" algn="l" rtl="0">
              <a:spcBef>
                <a:spcPts val="0"/>
              </a:spcBef>
              <a:spcAft>
                <a:spcPts val="0"/>
              </a:spcAft>
              <a:buSzPts val="1800"/>
              <a:buChar char="●"/>
            </a:pPr>
            <a:r>
              <a:rPr lang="en"/>
              <a:t>Firebase Authentication</a:t>
            </a:r>
            <a:endParaRPr/>
          </a:p>
          <a:p>
            <a:pPr marL="457200" lvl="0" indent="-342900" algn="l" rtl="0">
              <a:spcBef>
                <a:spcPts val="0"/>
              </a:spcBef>
              <a:spcAft>
                <a:spcPts val="0"/>
              </a:spcAft>
              <a:buSzPts val="1800"/>
              <a:buChar char="●"/>
            </a:pPr>
            <a:r>
              <a:rPr lang="en"/>
              <a:t>Firebase Exercise</a:t>
            </a:r>
            <a:endParaRPr/>
          </a:p>
        </p:txBody>
      </p:sp>
      <p:pic>
        <p:nvPicPr>
          <p:cNvPr id="370" name="Google Shape;370;p57" descr="Image result for rnfirebase png"/>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id="371" name="Google Shape;371;p57" descr="Image result for firebase logo"/>
          <p:cNvPicPr preferRelativeResize="0"/>
          <p:nvPr/>
        </p:nvPicPr>
        <p:blipFill>
          <a:blip r:embed="rId4">
            <a:alphaModFix/>
          </a:blip>
          <a:stretch>
            <a:fillRect/>
          </a:stretch>
        </p:blipFill>
        <p:spPr>
          <a:xfrm>
            <a:off x="3335850" y="1860375"/>
            <a:ext cx="195974" cy="269000"/>
          </a:xfrm>
          <a:prstGeom prst="rect">
            <a:avLst/>
          </a:prstGeom>
          <a:noFill/>
          <a:ln>
            <a:noFill/>
          </a:ln>
        </p:spPr>
      </p:pic>
      <p:sp>
        <p:nvSpPr>
          <p:cNvPr id="372" name="Google Shape;37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for Today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Authentication</a:t>
            </a:r>
            <a:endParaRPr/>
          </a:p>
        </p:txBody>
      </p:sp>
      <p:sp>
        <p:nvSpPr>
          <p:cNvPr id="378" name="Google Shape;378;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Allows you to confirm a user’s identity and have profiles!</a:t>
            </a:r>
            <a:endParaRPr/>
          </a:p>
          <a:p>
            <a:pPr marL="457200" lvl="0" indent="-342900" algn="l" rtl="0">
              <a:spcBef>
                <a:spcPts val="0"/>
              </a:spcBef>
              <a:spcAft>
                <a:spcPts val="0"/>
              </a:spcAft>
              <a:buSzPts val="1800"/>
              <a:buChar char="●"/>
            </a:pPr>
            <a:r>
              <a:rPr lang="en"/>
              <a:t>Useful functions</a:t>
            </a:r>
            <a:endParaRPr/>
          </a:p>
          <a:p>
            <a:pPr marL="914400" lvl="1" indent="-317500" algn="l" rtl="0">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createUserWithEmailAndPassword</a:t>
            </a:r>
            <a:r>
              <a:rPr lang="en">
                <a:solidFill>
                  <a:srgbClr val="000000"/>
                </a:solidFill>
                <a:highlight>
                  <a:srgbClr val="EFEFEF"/>
                </a:highlight>
              </a:rPr>
              <a:t>(email, password)</a:t>
            </a:r>
            <a:endParaRPr>
              <a:solidFill>
                <a:srgbClr val="424B54"/>
              </a:solidFill>
            </a:endParaRPr>
          </a:p>
          <a:p>
            <a:pPr marL="914400" lvl="1" indent="-317500" algn="l" rtl="0">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signInWithEmailAndPassword</a:t>
            </a:r>
            <a:r>
              <a:rPr lang="en">
                <a:solidFill>
                  <a:srgbClr val="000000"/>
                </a:solidFill>
                <a:highlight>
                  <a:srgbClr val="EFEFEF"/>
                </a:highlight>
              </a:rPr>
              <a:t>(email, password)</a:t>
            </a:r>
            <a:endParaRPr>
              <a:solidFill>
                <a:srgbClr val="000000"/>
              </a:solidFill>
              <a:highlight>
                <a:srgbClr val="EFEFEF"/>
              </a:highlight>
            </a:endParaRPr>
          </a:p>
          <a:p>
            <a:pPr marL="914400" lvl="1" indent="-317500" algn="l" rtl="0">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signOut</a:t>
            </a:r>
            <a:r>
              <a:rPr lang="en">
                <a:solidFill>
                  <a:srgbClr val="000000"/>
                </a:solidFill>
                <a:highlight>
                  <a:srgbClr val="EFEFEF"/>
                </a:highlight>
              </a:rPr>
              <a:t>()</a:t>
            </a:r>
            <a:endParaRPr>
              <a:solidFill>
                <a:srgbClr val="000000"/>
              </a:solidFill>
              <a:highlight>
                <a:srgbClr val="EFEFEF"/>
              </a:highlight>
            </a:endParaRPr>
          </a:p>
          <a:p>
            <a:pPr marL="914400" lvl="1" indent="-317500" algn="l" rtl="0">
              <a:spcBef>
                <a:spcPts val="0"/>
              </a:spcBef>
              <a:spcAft>
                <a:spcPts val="0"/>
              </a:spcAft>
              <a:buClr>
                <a:srgbClr val="424B54"/>
              </a:buClr>
              <a:buSzPts val="1400"/>
              <a:buChar char="○"/>
            </a:pPr>
            <a:r>
              <a:rPr lang="en">
                <a:solidFill>
                  <a:srgbClr val="424B54"/>
                </a:solidFill>
              </a:rPr>
              <a:t>All of the above functions return promises, so you should put “await” before each of them</a:t>
            </a:r>
            <a:endParaRPr>
              <a:solidFill>
                <a:srgbClr val="424B54"/>
              </a:solidFill>
            </a:endParaRPr>
          </a:p>
          <a:p>
            <a:pPr marL="914400" lvl="1" indent="-317500" algn="l" rtl="0">
              <a:spcBef>
                <a:spcPts val="0"/>
              </a:spcBef>
              <a:spcAft>
                <a:spcPts val="0"/>
              </a:spcAft>
              <a:buClr>
                <a:srgbClr val="424B54"/>
              </a:buClr>
              <a:buSzPts val="1400"/>
              <a:buChar char="○"/>
            </a:pPr>
            <a:r>
              <a:rPr lang="en">
                <a:solidFill>
                  <a:schemeClr val="dk1"/>
                </a:solidFill>
                <a:highlight>
                  <a:srgbClr val="EFEFEF"/>
                </a:highlight>
              </a:rPr>
              <a:t>firebase.auth().</a:t>
            </a:r>
            <a:r>
              <a:rPr lang="en">
                <a:solidFill>
                  <a:schemeClr val="dk1"/>
                </a:solidFill>
                <a:highlight>
                  <a:srgbClr val="FFCA28"/>
                </a:highlight>
              </a:rPr>
              <a:t>onAuthStateChanged</a:t>
            </a:r>
            <a:r>
              <a:rPr lang="en">
                <a:solidFill>
                  <a:schemeClr val="dk1"/>
                </a:solidFill>
                <a:highlight>
                  <a:srgbClr val="EFEFEF"/>
                </a:highlight>
              </a:rPr>
              <a:t>((user) =&gt; if(user) {// signed in})</a:t>
            </a:r>
            <a:endParaRPr>
              <a:solidFill>
                <a:schemeClr val="dk1"/>
              </a:solidFill>
              <a:highlight>
                <a:srgbClr val="EFEFEF"/>
              </a:highlight>
            </a:endParaRPr>
          </a:p>
          <a:p>
            <a:pPr marL="1371600" lvl="2" indent="-317500" algn="l" rtl="0">
              <a:spcBef>
                <a:spcPts val="0"/>
              </a:spcBef>
              <a:spcAft>
                <a:spcPts val="0"/>
              </a:spcAft>
              <a:buClr>
                <a:srgbClr val="424B54"/>
              </a:buClr>
              <a:buSzPts val="1400"/>
              <a:buChar char="■"/>
            </a:pPr>
            <a:r>
              <a:rPr lang="en">
                <a:solidFill>
                  <a:srgbClr val="424B54"/>
                </a:solidFill>
              </a:rPr>
              <a:t>Detects whether a user is signed in or not </a:t>
            </a:r>
            <a:endParaRPr>
              <a:solidFill>
                <a:srgbClr val="424B54"/>
              </a:solidFill>
            </a:endParaRPr>
          </a:p>
          <a:p>
            <a:pPr marL="1371600" lvl="2" indent="-317500" algn="l" rtl="0">
              <a:spcBef>
                <a:spcPts val="0"/>
              </a:spcBef>
              <a:spcAft>
                <a:spcPts val="0"/>
              </a:spcAft>
              <a:buClr>
                <a:srgbClr val="424B54"/>
              </a:buClr>
              <a:buSzPts val="1400"/>
              <a:buChar char="■"/>
            </a:pPr>
            <a:r>
              <a:rPr lang="en">
                <a:solidFill>
                  <a:srgbClr val="424B54"/>
                </a:solidFill>
              </a:rPr>
              <a:t>Returns an unsubscribe function</a:t>
            </a:r>
            <a:endParaRPr>
              <a:solidFill>
                <a:srgbClr val="424B54"/>
              </a:solidFill>
            </a:endParaRPr>
          </a:p>
        </p:txBody>
      </p:sp>
      <p:sp>
        <p:nvSpPr>
          <p:cNvPr id="379" name="Google Shape;379;p58"/>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Authentication Docs</a:t>
            </a:r>
            <a:endParaRPr sz="1300" b="1">
              <a:solidFill>
                <a:srgbClr val="FFCA28"/>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Firebase Overview</a:t>
            </a:r>
            <a:endParaRPr/>
          </a:p>
          <a:p>
            <a:pPr marL="457200" lvl="0" indent="-342900" algn="l" rtl="0">
              <a:spcBef>
                <a:spcPts val="0"/>
              </a:spcBef>
              <a:spcAft>
                <a:spcPts val="0"/>
              </a:spcAft>
              <a:buSzPts val="1800"/>
              <a:buChar char="●"/>
            </a:pPr>
            <a:r>
              <a:rPr lang="en"/>
              <a:t>Firebase Cloud Firestore</a:t>
            </a:r>
            <a:endParaRPr/>
          </a:p>
          <a:p>
            <a:pPr marL="457200" lvl="0" indent="-342900" algn="l" rtl="0">
              <a:spcBef>
                <a:spcPts val="0"/>
              </a:spcBef>
              <a:spcAft>
                <a:spcPts val="0"/>
              </a:spcAft>
              <a:buSzPts val="1800"/>
              <a:buChar char="●"/>
            </a:pPr>
            <a:r>
              <a:rPr lang="en"/>
              <a:t>Firebase Authentication</a:t>
            </a:r>
            <a:endParaRPr/>
          </a:p>
          <a:p>
            <a:pPr marL="457200" lvl="0" indent="-342900" algn="l" rtl="0">
              <a:spcBef>
                <a:spcPts val="0"/>
              </a:spcBef>
              <a:spcAft>
                <a:spcPts val="0"/>
              </a:spcAft>
              <a:buSzPts val="1800"/>
              <a:buChar char="●"/>
            </a:pPr>
            <a:r>
              <a:rPr lang="en"/>
              <a:t>Firebase Exercise</a:t>
            </a:r>
            <a:endParaRPr/>
          </a:p>
        </p:txBody>
      </p:sp>
      <p:pic>
        <p:nvPicPr>
          <p:cNvPr id="385" name="Google Shape;385;p59" descr="Image result for rnfirebase png"/>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id="386" name="Google Shape;386;p59" descr="Image result for firebase logo"/>
          <p:cNvPicPr preferRelativeResize="0"/>
          <p:nvPr/>
        </p:nvPicPr>
        <p:blipFill>
          <a:blip r:embed="rId4">
            <a:alphaModFix/>
          </a:blip>
          <a:stretch>
            <a:fillRect/>
          </a:stretch>
        </p:blipFill>
        <p:spPr>
          <a:xfrm>
            <a:off x="2717150" y="2187900"/>
            <a:ext cx="195974" cy="269000"/>
          </a:xfrm>
          <a:prstGeom prst="rect">
            <a:avLst/>
          </a:prstGeom>
          <a:noFill/>
          <a:ln>
            <a:noFill/>
          </a:ln>
        </p:spPr>
      </p:pic>
      <p:sp>
        <p:nvSpPr>
          <p:cNvPr id="387" name="Google Shape;38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for Today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391"/>
        <p:cNvGrpSpPr/>
        <p:nvPr/>
      </p:nvGrpSpPr>
      <p:grpSpPr>
        <a:xfrm>
          <a:off x="0" y="0"/>
          <a:ext cx="0" cy="0"/>
          <a:chOff x="0" y="0"/>
          <a:chExt cx="0" cy="0"/>
        </a:xfrm>
      </p:grpSpPr>
      <p:sp>
        <p:nvSpPr>
          <p:cNvPr id="392" name="Google Shape;392;p60"/>
          <p:cNvSpPr txBox="1"/>
          <p:nvPr/>
        </p:nvSpPr>
        <p:spPr>
          <a:xfrm>
            <a:off x="492000" y="292075"/>
            <a:ext cx="8194800" cy="7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EE133"/>
                </a:solidFill>
                <a:latin typeface="Roboto Medium"/>
                <a:ea typeface="Roboto Medium"/>
                <a:cs typeface="Roboto Medium"/>
                <a:sym typeface="Roboto Medium"/>
              </a:rPr>
              <a:t>Exercise — Implementing Bookmarks</a:t>
            </a:r>
            <a:endParaRPr sz="3600">
              <a:solidFill>
                <a:srgbClr val="FEE133"/>
              </a:solidFill>
              <a:latin typeface="Roboto Medium"/>
              <a:ea typeface="Roboto Medium"/>
              <a:cs typeface="Roboto Medium"/>
              <a:sym typeface="Roboto Medium"/>
            </a:endParaRPr>
          </a:p>
        </p:txBody>
      </p:sp>
      <p:pic>
        <p:nvPicPr>
          <p:cNvPr id="393" name="Google Shape;393;p60"/>
          <p:cNvPicPr preferRelativeResize="0"/>
          <p:nvPr/>
        </p:nvPicPr>
        <p:blipFill>
          <a:blip r:embed="rId3">
            <a:alphaModFix/>
          </a:blip>
          <a:stretch>
            <a:fillRect/>
          </a:stretch>
        </p:blipFill>
        <p:spPr>
          <a:xfrm>
            <a:off x="720525" y="978225"/>
            <a:ext cx="2330850" cy="2330850"/>
          </a:xfrm>
          <a:prstGeom prst="rect">
            <a:avLst/>
          </a:prstGeom>
          <a:noFill/>
          <a:ln>
            <a:noFill/>
          </a:ln>
        </p:spPr>
      </p:pic>
      <p:sp>
        <p:nvSpPr>
          <p:cNvPr id="394" name="Google Shape;394;p60">
            <a:hlinkClick r:id="rId4"/>
          </p:cNvPr>
          <p:cNvSpPr/>
          <p:nvPr/>
        </p:nvSpPr>
        <p:spPr>
          <a:xfrm>
            <a:off x="983838" y="4160138"/>
            <a:ext cx="1804200" cy="471300"/>
          </a:xfrm>
          <a:prstGeom prst="roundRect">
            <a:avLst>
              <a:gd name="adj" fmla="val 16667"/>
            </a:avLst>
          </a:prstGeom>
          <a:solidFill>
            <a:srgbClr val="FFA000"/>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STARTER CODE</a:t>
            </a:r>
            <a:endParaRPr b="1">
              <a:latin typeface="Roboto"/>
              <a:ea typeface="Roboto"/>
              <a:cs typeface="Roboto"/>
              <a:sym typeface="Roboto"/>
            </a:endParaRPr>
          </a:p>
        </p:txBody>
      </p:sp>
      <p:sp>
        <p:nvSpPr>
          <p:cNvPr id="395" name="Google Shape;395;p60"/>
          <p:cNvSpPr txBox="1"/>
          <p:nvPr/>
        </p:nvSpPr>
        <p:spPr>
          <a:xfrm>
            <a:off x="4464200" y="1053700"/>
            <a:ext cx="4136700" cy="3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0F3F3"/>
                </a:solidFill>
                <a:latin typeface="Roboto"/>
                <a:ea typeface="Roboto"/>
                <a:cs typeface="Roboto"/>
                <a:sym typeface="Roboto"/>
              </a:rPr>
              <a:t>Determine where you will put your Bookmarks collection (</a:t>
            </a:r>
            <a:r>
              <a:rPr lang="en" i="1">
                <a:solidFill>
                  <a:srgbClr val="F0F3F3"/>
                </a:solidFill>
                <a:latin typeface="Roboto"/>
                <a:ea typeface="Roboto"/>
                <a:cs typeface="Roboto"/>
                <a:sym typeface="Roboto"/>
              </a:rPr>
              <a:t>Hint:</a:t>
            </a:r>
            <a:r>
              <a:rPr lang="en">
                <a:solidFill>
                  <a:srgbClr val="F0F3F3"/>
                </a:solidFill>
                <a:latin typeface="Roboto"/>
                <a:ea typeface="Roboto"/>
                <a:cs typeface="Roboto"/>
                <a:sym typeface="Roboto"/>
              </a:rPr>
              <a:t> Each user has a different set of bookmarks) (This is conceptual!)</a:t>
            </a: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r>
              <a:rPr lang="en">
                <a:solidFill>
                  <a:srgbClr val="F0F3F3"/>
                </a:solidFill>
                <a:latin typeface="Roboto"/>
                <a:ea typeface="Roboto"/>
                <a:cs typeface="Roboto"/>
                <a:sym typeface="Roboto"/>
              </a:rPr>
              <a:t>Add a bookmark to the database (</a:t>
            </a:r>
            <a:r>
              <a:rPr lang="en" i="1">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r>
              <a:rPr lang="en">
                <a:solidFill>
                  <a:srgbClr val="F0F3F3"/>
                </a:solidFill>
                <a:latin typeface="Roboto"/>
                <a:ea typeface="Roboto"/>
                <a:cs typeface="Roboto"/>
                <a:sym typeface="Roboto"/>
              </a:rPr>
              <a:t>Delete a bookmark from the database (</a:t>
            </a:r>
            <a:r>
              <a:rPr lang="en" i="1">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r>
              <a:rPr lang="en">
                <a:solidFill>
                  <a:srgbClr val="F0F3F3"/>
                </a:solidFill>
                <a:latin typeface="Roboto"/>
                <a:ea typeface="Roboto"/>
                <a:cs typeface="Roboto"/>
                <a:sym typeface="Roboto"/>
              </a:rPr>
              <a:t>Mark the user’s bookmarks by reading from the database (</a:t>
            </a:r>
            <a:r>
              <a:rPr lang="en" i="1">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r>
              <a:rPr lang="en">
                <a:solidFill>
                  <a:srgbClr val="F0F3F3"/>
                </a:solidFill>
                <a:latin typeface="Roboto"/>
                <a:ea typeface="Roboto"/>
                <a:cs typeface="Roboto"/>
                <a:sym typeface="Roboto"/>
              </a:rPr>
              <a:t>List all of the user’s bookmarks by reading from the database (</a:t>
            </a:r>
            <a:r>
              <a:rPr lang="en" i="1">
                <a:solidFill>
                  <a:srgbClr val="F0F3F3"/>
                </a:solidFill>
                <a:latin typeface="Roboto"/>
                <a:ea typeface="Roboto"/>
                <a:cs typeface="Roboto"/>
                <a:sym typeface="Roboto"/>
              </a:rPr>
              <a:t>BookmarkScreen.js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p:txBody>
      </p:sp>
      <p:sp>
        <p:nvSpPr>
          <p:cNvPr id="396" name="Google Shape;396;p60"/>
          <p:cNvSpPr/>
          <p:nvPr/>
        </p:nvSpPr>
        <p:spPr>
          <a:xfrm>
            <a:off x="3657103" y="1222871"/>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1</a:t>
            </a:r>
            <a:endParaRPr sz="2400" b="1">
              <a:solidFill>
                <a:srgbClr val="FFFFFF"/>
              </a:solidFill>
              <a:latin typeface="Roboto"/>
              <a:ea typeface="Roboto"/>
              <a:cs typeface="Roboto"/>
              <a:sym typeface="Roboto"/>
            </a:endParaRPr>
          </a:p>
        </p:txBody>
      </p:sp>
      <p:sp>
        <p:nvSpPr>
          <p:cNvPr id="397" name="Google Shape;397;p60"/>
          <p:cNvSpPr/>
          <p:nvPr/>
        </p:nvSpPr>
        <p:spPr>
          <a:xfrm>
            <a:off x="3657103" y="2074384"/>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2</a:t>
            </a:r>
            <a:endParaRPr sz="2400" b="1">
              <a:solidFill>
                <a:srgbClr val="FFFFFF"/>
              </a:solidFill>
              <a:latin typeface="Roboto"/>
              <a:ea typeface="Roboto"/>
              <a:cs typeface="Roboto"/>
              <a:sym typeface="Roboto"/>
            </a:endParaRPr>
          </a:p>
        </p:txBody>
      </p:sp>
      <p:sp>
        <p:nvSpPr>
          <p:cNvPr id="398" name="Google Shape;398;p60"/>
          <p:cNvSpPr/>
          <p:nvPr/>
        </p:nvSpPr>
        <p:spPr>
          <a:xfrm>
            <a:off x="3657103" y="2837771"/>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3</a:t>
            </a:r>
            <a:endParaRPr sz="2400" b="1">
              <a:solidFill>
                <a:srgbClr val="FFFFFF"/>
              </a:solidFill>
              <a:latin typeface="Roboto"/>
              <a:ea typeface="Roboto"/>
              <a:cs typeface="Roboto"/>
              <a:sym typeface="Roboto"/>
            </a:endParaRPr>
          </a:p>
        </p:txBody>
      </p:sp>
      <p:sp>
        <p:nvSpPr>
          <p:cNvPr id="399" name="Google Shape;399;p60"/>
          <p:cNvSpPr/>
          <p:nvPr/>
        </p:nvSpPr>
        <p:spPr>
          <a:xfrm>
            <a:off x="3657103" y="3614896"/>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4</a:t>
            </a:r>
            <a:endParaRPr sz="2400" b="1">
              <a:solidFill>
                <a:srgbClr val="FFFFFF"/>
              </a:solidFill>
              <a:latin typeface="Roboto"/>
              <a:ea typeface="Roboto"/>
              <a:cs typeface="Roboto"/>
              <a:sym typeface="Roboto"/>
            </a:endParaRPr>
          </a:p>
        </p:txBody>
      </p:sp>
      <p:sp>
        <p:nvSpPr>
          <p:cNvPr id="400" name="Google Shape;400;p60"/>
          <p:cNvSpPr/>
          <p:nvPr/>
        </p:nvSpPr>
        <p:spPr>
          <a:xfrm>
            <a:off x="3657103" y="4452671"/>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5</a:t>
            </a:r>
            <a:endParaRPr sz="2400" b="1">
              <a:solidFill>
                <a:srgbClr val="FFFFFF"/>
              </a:solidFill>
              <a:latin typeface="Roboto"/>
              <a:ea typeface="Roboto"/>
              <a:cs typeface="Roboto"/>
              <a:sym typeface="Roboto"/>
            </a:endParaRPr>
          </a:p>
        </p:txBody>
      </p:sp>
      <p:sp>
        <p:nvSpPr>
          <p:cNvPr id="401" name="Google Shape;401;p60"/>
          <p:cNvSpPr txBox="1"/>
          <p:nvPr/>
        </p:nvSpPr>
        <p:spPr>
          <a:xfrm>
            <a:off x="863700" y="3372400"/>
            <a:ext cx="20445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EE133"/>
                </a:solidFill>
                <a:latin typeface="Roboto"/>
                <a:ea typeface="Roboto"/>
                <a:cs typeface="Roboto"/>
                <a:sym typeface="Roboto"/>
              </a:rPr>
              <a:t>Following Along</a:t>
            </a:r>
            <a:endParaRPr>
              <a:solidFill>
                <a:srgbClr val="FEE133"/>
              </a:solidFill>
              <a:latin typeface="Roboto"/>
              <a:ea typeface="Roboto"/>
              <a:cs typeface="Roboto"/>
              <a:sym typeface="Roboto"/>
            </a:endParaRPr>
          </a:p>
          <a:p>
            <a:pPr marL="0" lvl="0" indent="0" algn="ctr" rtl="0">
              <a:spcBef>
                <a:spcPts val="0"/>
              </a:spcBef>
              <a:spcAft>
                <a:spcPts val="0"/>
              </a:spcAft>
              <a:buNone/>
            </a:pPr>
            <a:r>
              <a:rPr lang="en">
                <a:solidFill>
                  <a:srgbClr val="FEE133"/>
                </a:solidFill>
                <a:latin typeface="Roboto"/>
                <a:ea typeface="Roboto"/>
                <a:cs typeface="Roboto"/>
                <a:sym typeface="Roboto"/>
              </a:rPr>
              <a:t>reflect.sh/gigantic-rose</a:t>
            </a:r>
            <a:endParaRPr>
              <a:solidFill>
                <a:srgbClr val="FEE13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405"/>
        <p:cNvGrpSpPr/>
        <p:nvPr/>
      </p:nvGrpSpPr>
      <p:grpSpPr>
        <a:xfrm>
          <a:off x="0" y="0"/>
          <a:ext cx="0" cy="0"/>
          <a:chOff x="0" y="0"/>
          <a:chExt cx="0" cy="0"/>
        </a:xfrm>
      </p:grpSpPr>
      <p:sp>
        <p:nvSpPr>
          <p:cNvPr id="406" name="Google Shape;406;p61"/>
          <p:cNvSpPr txBox="1"/>
          <p:nvPr/>
        </p:nvSpPr>
        <p:spPr>
          <a:xfrm>
            <a:off x="492000" y="292075"/>
            <a:ext cx="8194800" cy="7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EE133"/>
                </a:solidFill>
                <a:latin typeface="Roboto Medium"/>
                <a:ea typeface="Roboto Medium"/>
                <a:cs typeface="Roboto Medium"/>
                <a:sym typeface="Roboto Medium"/>
              </a:rPr>
              <a:t>Extra Practice — Logging Out</a:t>
            </a:r>
            <a:endParaRPr sz="3600">
              <a:solidFill>
                <a:srgbClr val="FEE133"/>
              </a:solidFill>
              <a:latin typeface="Roboto Medium"/>
              <a:ea typeface="Roboto Medium"/>
              <a:cs typeface="Roboto Medium"/>
              <a:sym typeface="Roboto Medium"/>
            </a:endParaRPr>
          </a:p>
        </p:txBody>
      </p:sp>
      <p:pic>
        <p:nvPicPr>
          <p:cNvPr id="407" name="Google Shape;407;p61"/>
          <p:cNvPicPr preferRelativeResize="0"/>
          <p:nvPr/>
        </p:nvPicPr>
        <p:blipFill>
          <a:blip r:embed="rId3">
            <a:alphaModFix/>
          </a:blip>
          <a:stretch>
            <a:fillRect/>
          </a:stretch>
        </p:blipFill>
        <p:spPr>
          <a:xfrm>
            <a:off x="720525" y="1587825"/>
            <a:ext cx="2330850" cy="2330850"/>
          </a:xfrm>
          <a:prstGeom prst="rect">
            <a:avLst/>
          </a:prstGeom>
          <a:noFill/>
          <a:ln>
            <a:noFill/>
          </a:ln>
        </p:spPr>
      </p:pic>
      <p:sp>
        <p:nvSpPr>
          <p:cNvPr id="408" name="Google Shape;408;p61"/>
          <p:cNvSpPr txBox="1"/>
          <p:nvPr/>
        </p:nvSpPr>
        <p:spPr>
          <a:xfrm>
            <a:off x="4464200" y="1965050"/>
            <a:ext cx="4136700" cy="3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0F3F3"/>
                </a:solidFill>
                <a:latin typeface="Roboto"/>
                <a:ea typeface="Roboto"/>
                <a:cs typeface="Roboto"/>
                <a:sym typeface="Roboto"/>
              </a:rPr>
              <a:t>Determine where you want to put your “Logout/Sign Out” button in the app</a:t>
            </a: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endParaRPr>
              <a:solidFill>
                <a:srgbClr val="F0F3F3"/>
              </a:solidFill>
              <a:latin typeface="Roboto"/>
              <a:ea typeface="Roboto"/>
              <a:cs typeface="Roboto"/>
              <a:sym typeface="Roboto"/>
            </a:endParaRPr>
          </a:p>
          <a:p>
            <a:pPr marL="0" lvl="0" indent="0" algn="l" rtl="0">
              <a:spcBef>
                <a:spcPts val="0"/>
              </a:spcBef>
              <a:spcAft>
                <a:spcPts val="0"/>
              </a:spcAft>
              <a:buNone/>
            </a:pPr>
            <a:r>
              <a:rPr lang="en">
                <a:solidFill>
                  <a:srgbClr val="F0F3F3"/>
                </a:solidFill>
                <a:latin typeface="Roboto"/>
                <a:ea typeface="Roboto"/>
                <a:cs typeface="Roboto"/>
                <a:sym typeface="Roboto"/>
              </a:rPr>
              <a:t>Look at Firebase Authentication documentation to see how to log the current user out</a:t>
            </a:r>
            <a:endParaRPr>
              <a:solidFill>
                <a:srgbClr val="F0F3F3"/>
              </a:solidFill>
              <a:latin typeface="Roboto"/>
              <a:ea typeface="Roboto"/>
              <a:cs typeface="Roboto"/>
              <a:sym typeface="Roboto"/>
            </a:endParaRPr>
          </a:p>
        </p:txBody>
      </p:sp>
      <p:sp>
        <p:nvSpPr>
          <p:cNvPr id="409" name="Google Shape;409;p61"/>
          <p:cNvSpPr/>
          <p:nvPr/>
        </p:nvSpPr>
        <p:spPr>
          <a:xfrm>
            <a:off x="3657103" y="2058021"/>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1</a:t>
            </a:r>
            <a:endParaRPr sz="2400" b="1">
              <a:solidFill>
                <a:srgbClr val="FFFFFF"/>
              </a:solidFill>
              <a:latin typeface="Roboto"/>
              <a:ea typeface="Roboto"/>
              <a:cs typeface="Roboto"/>
              <a:sym typeface="Roboto"/>
            </a:endParaRPr>
          </a:p>
        </p:txBody>
      </p:sp>
      <p:sp>
        <p:nvSpPr>
          <p:cNvPr id="410" name="Google Shape;410;p61"/>
          <p:cNvSpPr/>
          <p:nvPr/>
        </p:nvSpPr>
        <p:spPr>
          <a:xfrm>
            <a:off x="3657103" y="2909534"/>
            <a:ext cx="464700" cy="471300"/>
          </a:xfrm>
          <a:prstGeom prst="ellipse">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2</a:t>
            </a:r>
            <a:endParaRPr sz="2400" b="1">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6"/>
          <p:cNvSpPr txBox="1"/>
          <p:nvPr/>
        </p:nvSpPr>
        <p:spPr>
          <a:xfrm>
            <a:off x="602650" y="1702675"/>
            <a:ext cx="72549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Roboto"/>
                <a:ea typeface="Roboto"/>
                <a:cs typeface="Roboto"/>
                <a:sym typeface="Roboto"/>
              </a:rPr>
              <a:t>CS47: Cross-Platform Mobile Development</a:t>
            </a:r>
            <a:endParaRPr sz="2400" dirty="0">
              <a:latin typeface="Roboto"/>
              <a:ea typeface="Roboto"/>
              <a:cs typeface="Roboto"/>
              <a:sym typeface="Roboto"/>
            </a:endParaRPr>
          </a:p>
        </p:txBody>
      </p:sp>
      <p:sp>
        <p:nvSpPr>
          <p:cNvPr id="101" name="Google Shape;101;p26"/>
          <p:cNvSpPr txBox="1"/>
          <p:nvPr/>
        </p:nvSpPr>
        <p:spPr>
          <a:xfrm>
            <a:off x="636550" y="2119025"/>
            <a:ext cx="67758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666666"/>
                </a:solidFill>
                <a:latin typeface="Roboto"/>
                <a:ea typeface="Roboto"/>
                <a:cs typeface="Roboto"/>
                <a:sym typeface="Roboto"/>
              </a:rPr>
              <a:t>Lecture 8A: Firebase Database</a:t>
            </a:r>
            <a:endParaRPr sz="1800" dirty="0">
              <a:solidFill>
                <a:srgbClr val="666666"/>
              </a:solidFill>
              <a:latin typeface="Roboto"/>
              <a:ea typeface="Roboto"/>
              <a:cs typeface="Roboto"/>
              <a:sym typeface="Roboto"/>
            </a:endParaRPr>
          </a:p>
        </p:txBody>
      </p:sp>
      <p:sp>
        <p:nvSpPr>
          <p:cNvPr id="11" name="Google Shape;57;p13">
            <a:extLst>
              <a:ext uri="{FF2B5EF4-FFF2-40B4-BE49-F238E27FC236}">
                <a16:creationId xmlns:a16="http://schemas.microsoft.com/office/drawing/2014/main" id="{E5DAA5E3-8761-E04F-B50A-79C6FC127EA6}"/>
              </a:ext>
            </a:extLst>
          </p:cNvPr>
          <p:cNvSpPr txBox="1"/>
          <p:nvPr/>
        </p:nvSpPr>
        <p:spPr>
          <a:xfrm>
            <a:off x="602650" y="4185525"/>
            <a:ext cx="24636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dirty="0">
                <a:solidFill>
                  <a:schemeClr val="hlink"/>
                </a:solidFill>
                <a:latin typeface="Roboto"/>
                <a:ea typeface="Roboto"/>
                <a:cs typeface="Roboto"/>
                <a:sym typeface="Roboto"/>
                <a:hlinkClick r:id="rId3"/>
              </a:rPr>
              <a:t>https://</a:t>
            </a:r>
            <a:r>
              <a:rPr lang="en" sz="1000" u="sng" dirty="0" err="1">
                <a:solidFill>
                  <a:schemeClr val="hlink"/>
                </a:solidFill>
                <a:latin typeface="Roboto"/>
                <a:ea typeface="Roboto"/>
                <a:cs typeface="Roboto"/>
                <a:sym typeface="Roboto"/>
                <a:hlinkClick r:id="rId3"/>
              </a:rPr>
              <a:t>c</a:t>
            </a:r>
            <a:r>
              <a:rPr lang="en" sz="1000" u="sng" dirty="0" err="1">
                <a:solidFill>
                  <a:schemeClr val="hlink"/>
                </a:solidFill>
                <a:latin typeface="Roboto"/>
                <a:ea typeface="Roboto"/>
                <a:cs typeface="Roboto"/>
                <a:sym typeface="Roboto"/>
              </a:rPr>
              <a:t>lass.website</a:t>
            </a:r>
            <a:endParaRPr sz="1000" dirty="0">
              <a:latin typeface="Roboto"/>
              <a:ea typeface="Roboto"/>
              <a:cs typeface="Roboto"/>
              <a:sym typeface="Roboto"/>
            </a:endParaRPr>
          </a:p>
        </p:txBody>
      </p:sp>
      <p:sp>
        <p:nvSpPr>
          <p:cNvPr id="12" name="Google Shape;58;p13">
            <a:extLst>
              <a:ext uri="{FF2B5EF4-FFF2-40B4-BE49-F238E27FC236}">
                <a16:creationId xmlns:a16="http://schemas.microsoft.com/office/drawing/2014/main" id="{6B5B33DF-144C-6C42-8B56-D11A1241920D}"/>
              </a:ext>
            </a:extLst>
          </p:cNvPr>
          <p:cNvSpPr txBox="1"/>
          <p:nvPr/>
        </p:nvSpPr>
        <p:spPr>
          <a:xfrm>
            <a:off x="938750" y="4540025"/>
            <a:ext cx="3337800" cy="2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err="1">
                <a:solidFill>
                  <a:srgbClr val="666666"/>
                </a:solidFill>
                <a:latin typeface="Roboto"/>
                <a:ea typeface="Roboto"/>
                <a:cs typeface="Roboto"/>
                <a:sym typeface="Roboto"/>
              </a:rPr>
              <a:t>class.slack.com</a:t>
            </a:r>
            <a:endParaRPr sz="1000" dirty="0">
              <a:solidFill>
                <a:srgbClr val="666666"/>
              </a:solidFill>
              <a:latin typeface="Roboto"/>
              <a:ea typeface="Roboto"/>
              <a:cs typeface="Roboto"/>
              <a:sym typeface="Roboto"/>
            </a:endParaRPr>
          </a:p>
        </p:txBody>
      </p:sp>
      <p:pic>
        <p:nvPicPr>
          <p:cNvPr id="13" name="Google Shape;59;p13">
            <a:extLst>
              <a:ext uri="{FF2B5EF4-FFF2-40B4-BE49-F238E27FC236}">
                <a16:creationId xmlns:a16="http://schemas.microsoft.com/office/drawing/2014/main" id="{EA421BAA-89E1-734D-9A12-AFFF37F56DC8}"/>
              </a:ext>
            </a:extLst>
          </p:cNvPr>
          <p:cNvPicPr preferRelativeResize="0"/>
          <p:nvPr/>
        </p:nvPicPr>
        <p:blipFill>
          <a:blip r:embed="rId4">
            <a:alphaModFix/>
          </a:blip>
          <a:stretch>
            <a:fillRect/>
          </a:stretch>
        </p:blipFill>
        <p:spPr>
          <a:xfrm>
            <a:off x="697950" y="4511025"/>
            <a:ext cx="284100" cy="284100"/>
          </a:xfrm>
          <a:prstGeom prst="rect">
            <a:avLst/>
          </a:prstGeom>
          <a:noFill/>
          <a:ln>
            <a:noFill/>
          </a:ln>
        </p:spPr>
      </p:pic>
      <p:sp>
        <p:nvSpPr>
          <p:cNvPr id="14" name="Google Shape;101;p26">
            <a:extLst>
              <a:ext uri="{FF2B5EF4-FFF2-40B4-BE49-F238E27FC236}">
                <a16:creationId xmlns:a16="http://schemas.microsoft.com/office/drawing/2014/main" id="{CA4E1A80-41C2-D541-A3F0-B27FE9B37460}"/>
              </a:ext>
            </a:extLst>
          </p:cNvPr>
          <p:cNvSpPr txBox="1"/>
          <p:nvPr/>
        </p:nvSpPr>
        <p:spPr>
          <a:xfrm>
            <a:off x="5505720" y="3665025"/>
            <a:ext cx="3337800" cy="1130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Roboto"/>
                <a:ea typeface="Roboto"/>
                <a:cs typeface="Roboto"/>
                <a:sym typeface="Roboto"/>
              </a:rPr>
              <a:t>Faculty Advisor</a:t>
            </a:r>
            <a:endParaRPr dirty="0">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US" dirty="0">
                <a:solidFill>
                  <a:schemeClr val="dk1"/>
                </a:solidFill>
                <a:latin typeface="Roboto"/>
                <a:ea typeface="Roboto"/>
                <a:cs typeface="Roboto"/>
                <a:sym typeface="Roboto"/>
              </a:rPr>
              <a:t>Instructor #1</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r" rtl="0">
              <a:spcBef>
                <a:spcPts val="0"/>
              </a:spcBef>
              <a:spcAft>
                <a:spcPts val="0"/>
              </a:spcAft>
              <a:buNone/>
            </a:pPr>
            <a:r>
              <a:rPr lang="en" dirty="0">
                <a:solidFill>
                  <a:srgbClr val="666666"/>
                </a:solidFill>
                <a:latin typeface="Roboto"/>
                <a:ea typeface="Roboto"/>
                <a:cs typeface="Roboto"/>
                <a:sym typeface="Roboto"/>
              </a:rPr>
              <a:t>Fall 2019</a:t>
            </a:r>
            <a:endParaRPr dirty="0">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68080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We Are</a:t>
            </a:r>
            <a:endParaRPr/>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D9D9D9"/>
              </a:buClr>
              <a:buSzPts val="1800"/>
              <a:buAutoNum type="arabicPeriod"/>
            </a:pPr>
            <a:r>
              <a:rPr lang="en">
                <a:solidFill>
                  <a:srgbClr val="D9D9D9"/>
                </a:solidFill>
              </a:rPr>
              <a:t>Single view with no storage</a:t>
            </a:r>
            <a:endParaRPr>
              <a:solidFill>
                <a:srgbClr val="D9D9D9"/>
              </a:solidFill>
            </a:endParaRPr>
          </a:p>
          <a:p>
            <a:pPr marL="457200" lvl="0" indent="-342900" algn="l" rtl="0">
              <a:spcBef>
                <a:spcPts val="0"/>
              </a:spcBef>
              <a:spcAft>
                <a:spcPts val="0"/>
              </a:spcAft>
              <a:buClr>
                <a:srgbClr val="D9D9D9"/>
              </a:buClr>
              <a:buSzPts val="1800"/>
              <a:buAutoNum type="arabicPeriod"/>
            </a:pPr>
            <a:r>
              <a:rPr lang="en">
                <a:solidFill>
                  <a:srgbClr val="D9D9D9"/>
                </a:solidFill>
              </a:rPr>
              <a:t>Single view with local storage</a:t>
            </a:r>
            <a:endParaRPr>
              <a:solidFill>
                <a:srgbClr val="D9D9D9"/>
              </a:solidFill>
            </a:endParaRPr>
          </a:p>
          <a:p>
            <a:pPr marL="457200" lvl="0" indent="-342900" algn="l" rtl="0">
              <a:spcBef>
                <a:spcPts val="0"/>
              </a:spcBef>
              <a:spcAft>
                <a:spcPts val="0"/>
              </a:spcAft>
              <a:buClr>
                <a:srgbClr val="D9D9D9"/>
              </a:buClr>
              <a:buSzPts val="1800"/>
              <a:buAutoNum type="arabicPeriod"/>
            </a:pPr>
            <a:r>
              <a:rPr lang="en">
                <a:solidFill>
                  <a:srgbClr val="D9D9D9"/>
                </a:solidFill>
              </a:rPr>
              <a:t>Multiple view with local storage</a:t>
            </a:r>
            <a:endParaRPr>
              <a:solidFill>
                <a:srgbClr val="D9D9D9"/>
              </a:solidFill>
            </a:endParaRPr>
          </a:p>
          <a:p>
            <a:pPr marL="457200" lvl="0" indent="-342900" algn="l" rtl="0">
              <a:spcBef>
                <a:spcPts val="0"/>
              </a:spcBef>
              <a:spcAft>
                <a:spcPts val="0"/>
              </a:spcAft>
              <a:buSzPts val="1800"/>
              <a:buAutoNum type="arabicPeriod"/>
            </a:pPr>
            <a:r>
              <a:rPr lang="en"/>
              <a:t>Multiple view with networking</a:t>
            </a:r>
            <a:endParaRPr/>
          </a:p>
        </p:txBody>
      </p:sp>
      <p:sp>
        <p:nvSpPr>
          <p:cNvPr id="126" name="Google Shape;126;p29"/>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dirty="0">
                <a:solidFill>
                  <a:srgbClr val="F0F3F3"/>
                </a:solidFill>
                <a:latin typeface="Roboto"/>
                <a:ea typeface="Roboto"/>
                <a:cs typeface="Roboto"/>
                <a:sym typeface="Roboto"/>
              </a:rPr>
              <a:t>USEFUL LINKS</a:t>
            </a:r>
            <a:r>
              <a:rPr lang="en" dirty="0">
                <a:solidFill>
                  <a:srgbClr val="F0F3F3"/>
                </a:solidFill>
                <a:latin typeface="Roboto"/>
                <a:ea typeface="Roboto"/>
                <a:cs typeface="Roboto"/>
                <a:sym typeface="Roboto"/>
              </a:rPr>
              <a:t> / </a:t>
            </a:r>
            <a:r>
              <a:rPr lang="en" u="sng" dirty="0">
                <a:solidFill>
                  <a:srgbClr val="FFCA28"/>
                </a:solidFill>
                <a:latin typeface="Roboto"/>
                <a:ea typeface="Roboto"/>
                <a:cs typeface="Roboto"/>
                <a:sym typeface="Roboto"/>
                <a:hlinkClick r:id="rId3"/>
              </a:rPr>
              <a:t>Lecture 5A</a:t>
            </a:r>
            <a:r>
              <a:rPr lang="en" dirty="0">
                <a:solidFill>
                  <a:srgbClr val="4DD0E1"/>
                </a:solidFill>
                <a:latin typeface="Roboto"/>
                <a:ea typeface="Roboto"/>
                <a:cs typeface="Roboto"/>
                <a:sym typeface="Roboto"/>
              </a:rPr>
              <a:t> </a:t>
            </a:r>
            <a:r>
              <a:rPr lang="en" dirty="0">
                <a:solidFill>
                  <a:srgbClr val="FFFFFF"/>
                </a:solidFill>
                <a:latin typeface="Roboto"/>
                <a:ea typeface="Roboto"/>
                <a:cs typeface="Roboto"/>
                <a:sym typeface="Roboto"/>
              </a:rPr>
              <a:t> </a:t>
            </a:r>
            <a:endParaRPr sz="1300" b="1" dirty="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aphicFrame>
        <p:nvGraphicFramePr>
          <p:cNvPr id="131" name="Google Shape;131;p30"/>
          <p:cNvGraphicFramePr/>
          <p:nvPr/>
        </p:nvGraphicFramePr>
        <p:xfrm>
          <a:off x="703813" y="412775"/>
          <a:ext cx="7736350" cy="4277975"/>
        </p:xfrm>
        <a:graphic>
          <a:graphicData uri="http://schemas.openxmlformats.org/drawingml/2006/table">
            <a:tbl>
              <a:tblPr>
                <a:noFill/>
                <a:tableStyleId>{4FBA0D30-F11E-4E68-B170-7BECA432C45F}</a:tableStyleId>
              </a:tblPr>
              <a:tblGrid>
                <a:gridCol w="3868175">
                  <a:extLst>
                    <a:ext uri="{9D8B030D-6E8A-4147-A177-3AD203B41FA5}">
                      <a16:colId xmlns:a16="http://schemas.microsoft.com/office/drawing/2014/main" val="20000"/>
                    </a:ext>
                  </a:extLst>
                </a:gridCol>
                <a:gridCol w="3868175">
                  <a:extLst>
                    <a:ext uri="{9D8B030D-6E8A-4147-A177-3AD203B41FA5}">
                      <a16:colId xmlns:a16="http://schemas.microsoft.com/office/drawing/2014/main" val="20001"/>
                    </a:ext>
                  </a:extLst>
                </a:gridCol>
              </a:tblGrid>
              <a:tr h="690500">
                <a:tc>
                  <a:txBody>
                    <a:bodyPr/>
                    <a:lstStyle/>
                    <a:p>
                      <a:pPr marL="0" lvl="0" indent="0" algn="ctr" rtl="0">
                        <a:spcBef>
                          <a:spcPts val="0"/>
                        </a:spcBef>
                        <a:spcAft>
                          <a:spcPts val="0"/>
                        </a:spcAft>
                        <a:buNone/>
                      </a:pPr>
                      <a:r>
                        <a:rPr lang="en" sz="2800">
                          <a:latin typeface="Roboto"/>
                          <a:ea typeface="Roboto"/>
                          <a:cs typeface="Roboto"/>
                          <a:sym typeface="Roboto"/>
                        </a:rPr>
                        <a:t>Local Data</a:t>
                      </a:r>
                      <a:endParaRPr sz="2800">
                        <a:latin typeface="Roboto"/>
                        <a:ea typeface="Roboto"/>
                        <a:cs typeface="Roboto"/>
                        <a:sym typeface="Roboto"/>
                      </a:endParaRPr>
                    </a:p>
                  </a:txBody>
                  <a:tcPr marL="91425" marR="91425" marT="91425" marB="91425" anchor="ctr">
                    <a:lnL w="19050" cap="flat" cmpd="sng">
                      <a:solidFill>
                        <a:srgbClr val="424B54">
                          <a:alpha val="0"/>
                        </a:srgbClr>
                      </a:solidFill>
                      <a:prstDash val="dot"/>
                      <a:round/>
                      <a:headEnd type="none" w="sm" len="sm"/>
                      <a:tailEnd type="none" w="sm" len="sm"/>
                    </a:lnL>
                    <a:lnR w="19050" cap="flat" cmpd="sng">
                      <a:solidFill>
                        <a:srgbClr val="424B54"/>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solidFill>
                      <a:prstDash val="dot"/>
                      <a:round/>
                      <a:headEnd type="none" w="sm" len="sm"/>
                      <a:tailEnd type="none" w="sm" len="sm"/>
                    </a:lnB>
                  </a:tcPr>
                </a:tc>
                <a:tc>
                  <a:txBody>
                    <a:bodyPr/>
                    <a:lstStyle/>
                    <a:p>
                      <a:pPr marL="0" lvl="0" indent="0" algn="ctr" rtl="0">
                        <a:spcBef>
                          <a:spcPts val="0"/>
                        </a:spcBef>
                        <a:spcAft>
                          <a:spcPts val="0"/>
                        </a:spcAft>
                        <a:buNone/>
                      </a:pPr>
                      <a:r>
                        <a:rPr lang="en" sz="2800">
                          <a:latin typeface="Roboto"/>
                          <a:ea typeface="Roboto"/>
                          <a:cs typeface="Roboto"/>
                          <a:sym typeface="Roboto"/>
                        </a:rPr>
                        <a:t>Network Data</a:t>
                      </a:r>
                      <a:endParaRPr sz="2800">
                        <a:latin typeface="Roboto"/>
                        <a:ea typeface="Roboto"/>
                        <a:cs typeface="Roboto"/>
                        <a:sym typeface="Roboto"/>
                      </a:endParaRPr>
                    </a:p>
                  </a:txBody>
                  <a:tcPr marL="91425" marR="91425" marT="91425" marB="91425" anchor="ctr">
                    <a:lnL w="19050" cap="flat" cmpd="sng">
                      <a:solidFill>
                        <a:srgbClr val="424B54"/>
                      </a:solidFill>
                      <a:prstDash val="dot"/>
                      <a:round/>
                      <a:headEnd type="none" w="sm" len="sm"/>
                      <a:tailEnd type="none" w="sm" len="sm"/>
                    </a:lnL>
                    <a:lnR w="19050" cap="flat" cmpd="sng">
                      <a:solidFill>
                        <a:srgbClr val="424B54">
                          <a:alpha val="0"/>
                        </a:srgbClr>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solidFill>
                      <a:prstDash val="dot"/>
                      <a:round/>
                      <a:headEnd type="none" w="sm" len="sm"/>
                      <a:tailEnd type="none" w="sm" len="sm"/>
                    </a:lnB>
                  </a:tcPr>
                </a:tc>
                <a:extLst>
                  <a:ext uri="{0D108BD9-81ED-4DB2-BD59-A6C34878D82A}">
                    <a16:rowId xmlns:a16="http://schemas.microsoft.com/office/drawing/2014/main" val="10000"/>
                  </a:ext>
                </a:extLst>
              </a:tr>
              <a:tr h="971575">
                <a:tc>
                  <a:txBody>
                    <a:bodyPr/>
                    <a:lstStyle/>
                    <a:p>
                      <a:pPr marL="0" lvl="0" indent="0" algn="ctr" rtl="0">
                        <a:spcBef>
                          <a:spcPts val="0"/>
                        </a:spcBef>
                        <a:spcAft>
                          <a:spcPts val="0"/>
                        </a:spcAft>
                        <a:buNone/>
                      </a:pPr>
                      <a:r>
                        <a:rPr lang="en" sz="1800">
                          <a:latin typeface="Roboto"/>
                          <a:ea typeface="Roboto"/>
                          <a:cs typeface="Roboto"/>
                          <a:sym typeface="Roboto"/>
                        </a:rPr>
                        <a:t>Performance and size are usually not an issue</a:t>
                      </a:r>
                      <a:endParaRPr sz="1800">
                        <a:latin typeface="Roboto"/>
                        <a:ea typeface="Roboto"/>
                        <a:cs typeface="Roboto"/>
                        <a:sym typeface="Roboto"/>
                      </a:endParaRPr>
                    </a:p>
                  </a:txBody>
                  <a:tcPr marL="91425" marR="91425" marT="91425" marB="91425" anchor="ctr">
                    <a:lnL w="19050" cap="flat" cmpd="sng">
                      <a:solidFill>
                        <a:srgbClr val="424B54">
                          <a:alpha val="0"/>
                        </a:srgbClr>
                      </a:solidFill>
                      <a:prstDash val="dot"/>
                      <a:round/>
                      <a:headEnd type="none" w="sm" len="sm"/>
                      <a:tailEnd type="none" w="sm" len="sm"/>
                    </a:lnL>
                    <a:lnR w="19050" cap="flat" cmpd="sng">
                      <a:solidFill>
                        <a:srgbClr val="424B54"/>
                      </a:solidFill>
                      <a:prstDash val="dot"/>
                      <a:round/>
                      <a:headEnd type="none" w="sm" len="sm"/>
                      <a:tailEnd type="none" w="sm" len="sm"/>
                    </a:lnR>
                    <a:lnT w="19050" cap="flat" cmpd="sng">
                      <a:solidFill>
                        <a:srgbClr val="424B54"/>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tc>
                  <a:txBody>
                    <a:bodyPr/>
                    <a:lstStyle/>
                    <a:p>
                      <a:pPr marL="0" lvl="0" indent="0" algn="ctr" rtl="0">
                        <a:spcBef>
                          <a:spcPts val="0"/>
                        </a:spcBef>
                        <a:spcAft>
                          <a:spcPts val="0"/>
                        </a:spcAft>
                        <a:buNone/>
                      </a:pPr>
                      <a:r>
                        <a:rPr lang="en" sz="1800">
                          <a:latin typeface="Roboto"/>
                          <a:ea typeface="Roboto"/>
                          <a:cs typeface="Roboto"/>
                          <a:sym typeface="Roboto"/>
                        </a:rPr>
                        <a:t>Fetches are </a:t>
                      </a:r>
                      <a:r>
                        <a:rPr lang="en" sz="1800">
                          <a:highlight>
                            <a:srgbClr val="FFCA28"/>
                          </a:highlight>
                          <a:latin typeface="Roboto"/>
                          <a:ea typeface="Roboto"/>
                          <a:cs typeface="Roboto"/>
                          <a:sym typeface="Roboto"/>
                        </a:rPr>
                        <a:t> tailored </a:t>
                      </a:r>
                      <a:r>
                        <a:rPr lang="en" sz="1800">
                          <a:latin typeface="Roboto"/>
                          <a:ea typeface="Roboto"/>
                          <a:cs typeface="Roboto"/>
                          <a:sym typeface="Roboto"/>
                        </a:rPr>
                        <a:t> to what is needed</a:t>
                      </a:r>
                      <a:endParaRPr sz="1800">
                        <a:latin typeface="Roboto"/>
                        <a:ea typeface="Roboto"/>
                        <a:cs typeface="Roboto"/>
                        <a:sym typeface="Roboto"/>
                      </a:endParaRPr>
                    </a:p>
                  </a:txBody>
                  <a:tcPr marL="91425" marR="91425" marT="91425" marB="91425" anchor="ctr">
                    <a:lnL w="19050" cap="flat" cmpd="sng">
                      <a:solidFill>
                        <a:srgbClr val="424B54"/>
                      </a:solidFill>
                      <a:prstDash val="dot"/>
                      <a:round/>
                      <a:headEnd type="none" w="sm" len="sm"/>
                      <a:tailEnd type="none" w="sm" len="sm"/>
                    </a:lnL>
                    <a:lnR w="19050" cap="flat" cmpd="sng">
                      <a:solidFill>
                        <a:srgbClr val="424B54">
                          <a:alpha val="0"/>
                        </a:srgbClr>
                      </a:solidFill>
                      <a:prstDash val="dot"/>
                      <a:round/>
                      <a:headEnd type="none" w="sm" len="sm"/>
                      <a:tailEnd type="none" w="sm" len="sm"/>
                    </a:lnR>
                    <a:lnT w="19050" cap="flat" cmpd="sng">
                      <a:solidFill>
                        <a:srgbClr val="424B54"/>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extLst>
                  <a:ext uri="{0D108BD9-81ED-4DB2-BD59-A6C34878D82A}">
                    <a16:rowId xmlns:a16="http://schemas.microsoft.com/office/drawing/2014/main" val="10001"/>
                  </a:ext>
                </a:extLst>
              </a:tr>
              <a:tr h="857725">
                <a:tc>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Delivery is </a:t>
                      </a:r>
                      <a:r>
                        <a:rPr lang="en" sz="1800">
                          <a:solidFill>
                            <a:schemeClr val="dk1"/>
                          </a:solidFill>
                          <a:highlight>
                            <a:srgbClr val="FFCA28"/>
                          </a:highlight>
                          <a:latin typeface="Roboto"/>
                          <a:ea typeface="Roboto"/>
                          <a:cs typeface="Roboto"/>
                          <a:sym typeface="Roboto"/>
                        </a:rPr>
                        <a:t> guaranteed </a:t>
                      </a:r>
                      <a:r>
                        <a:rPr lang="en" sz="1800" b="1">
                          <a:solidFill>
                            <a:srgbClr val="FFFFFF"/>
                          </a:solidFill>
                          <a:latin typeface="Roboto"/>
                          <a:ea typeface="Roboto"/>
                          <a:cs typeface="Roboto"/>
                          <a:sym typeface="Roboto"/>
                        </a:rPr>
                        <a:t>.</a:t>
                      </a:r>
                      <a:endParaRPr sz="1800" b="1">
                        <a:solidFill>
                          <a:srgbClr val="FFFFFF"/>
                        </a:solidFill>
                        <a:latin typeface="Roboto"/>
                        <a:ea typeface="Roboto"/>
                        <a:cs typeface="Roboto"/>
                        <a:sym typeface="Roboto"/>
                      </a:endParaRPr>
                    </a:p>
                  </a:txBody>
                  <a:tcPr marL="91425" marR="91425" marT="91425" marB="91425" anchor="ctr">
                    <a:lnL w="19050" cap="flat" cmpd="sng">
                      <a:solidFill>
                        <a:srgbClr val="424B54">
                          <a:alpha val="0"/>
                        </a:srgbClr>
                      </a:solidFill>
                      <a:prstDash val="dot"/>
                      <a:round/>
                      <a:headEnd type="none" w="sm" len="sm"/>
                      <a:tailEnd type="none" w="sm" len="sm"/>
                    </a:lnL>
                    <a:lnR w="19050" cap="flat" cmpd="sng">
                      <a:solidFill>
                        <a:srgbClr val="424B54"/>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Delivery </a:t>
                      </a:r>
                      <a:r>
                        <a:rPr lang="en" sz="1800">
                          <a:solidFill>
                            <a:schemeClr val="dk1"/>
                          </a:solidFill>
                          <a:highlight>
                            <a:srgbClr val="FFCA28"/>
                          </a:highlight>
                          <a:latin typeface="Roboto"/>
                          <a:ea typeface="Roboto"/>
                          <a:cs typeface="Roboto"/>
                          <a:sym typeface="Roboto"/>
                        </a:rPr>
                        <a:t> depends on network </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txBody>
                  <a:tcPr marL="91425" marR="91425" marT="91425" marB="91425" anchor="ctr">
                    <a:lnL w="19050" cap="flat" cmpd="sng">
                      <a:solidFill>
                        <a:srgbClr val="424B54"/>
                      </a:solidFill>
                      <a:prstDash val="dot"/>
                      <a:round/>
                      <a:headEnd type="none" w="sm" len="sm"/>
                      <a:tailEnd type="none" w="sm" len="sm"/>
                    </a:lnL>
                    <a:lnR w="19050" cap="flat" cmpd="sng">
                      <a:solidFill>
                        <a:srgbClr val="424B54">
                          <a:alpha val="0"/>
                        </a:srgbClr>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extLst>
                  <a:ext uri="{0D108BD9-81ED-4DB2-BD59-A6C34878D82A}">
                    <a16:rowId xmlns:a16="http://schemas.microsoft.com/office/drawing/2014/main" val="10002"/>
                  </a:ext>
                </a:extLst>
              </a:tr>
              <a:tr h="904375">
                <a:tc>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Typically accessed by </a:t>
                      </a:r>
                      <a:r>
                        <a:rPr lang="en" sz="1800">
                          <a:solidFill>
                            <a:schemeClr val="dk1"/>
                          </a:solidFill>
                          <a:highlight>
                            <a:srgbClr val="FFCA28"/>
                          </a:highlight>
                          <a:latin typeface="Roboto"/>
                          <a:ea typeface="Roboto"/>
                          <a:cs typeface="Roboto"/>
                          <a:sym typeface="Roboto"/>
                        </a:rPr>
                        <a:t> one session </a:t>
                      </a:r>
                      <a:r>
                        <a:rPr lang="en" sz="1800">
                          <a:solidFill>
                            <a:srgbClr val="FFFFFF"/>
                          </a:solidFill>
                          <a:latin typeface="Roboto"/>
                          <a:ea typeface="Roboto"/>
                          <a:cs typeface="Roboto"/>
                          <a:sym typeface="Roboto"/>
                        </a:rPr>
                        <a:t>.</a:t>
                      </a:r>
                      <a:r>
                        <a:rPr lang="en" sz="1800">
                          <a:solidFill>
                            <a:schemeClr val="dk1"/>
                          </a:solidFill>
                          <a:latin typeface="Roboto"/>
                          <a:ea typeface="Roboto"/>
                          <a:cs typeface="Roboto"/>
                          <a:sym typeface="Roboto"/>
                        </a:rPr>
                        <a:t> of the app at a time</a:t>
                      </a:r>
                      <a:endParaRPr sz="1800">
                        <a:solidFill>
                          <a:schemeClr val="dk1"/>
                        </a:solidFill>
                        <a:latin typeface="Roboto"/>
                        <a:ea typeface="Roboto"/>
                        <a:cs typeface="Roboto"/>
                        <a:sym typeface="Roboto"/>
                      </a:endParaRPr>
                    </a:p>
                  </a:txBody>
                  <a:tcPr marL="91425" marR="91425" marT="91425" marB="91425" anchor="ctr">
                    <a:lnL w="19050" cap="flat" cmpd="sng">
                      <a:solidFill>
                        <a:srgbClr val="424B54">
                          <a:alpha val="0"/>
                        </a:srgbClr>
                      </a:solidFill>
                      <a:prstDash val="dot"/>
                      <a:round/>
                      <a:headEnd type="none" w="sm" len="sm"/>
                      <a:tailEnd type="none" w="sm" len="sm"/>
                    </a:lnL>
                    <a:lnR w="19050" cap="flat" cmpd="sng">
                      <a:solidFill>
                        <a:srgbClr val="424B54"/>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Accessed by unknown number of sessions of the app at a time</a:t>
                      </a:r>
                      <a:endParaRPr sz="1800">
                        <a:solidFill>
                          <a:schemeClr val="dk1"/>
                        </a:solidFill>
                        <a:latin typeface="Roboto"/>
                        <a:ea typeface="Roboto"/>
                        <a:cs typeface="Roboto"/>
                        <a:sym typeface="Roboto"/>
                      </a:endParaRPr>
                    </a:p>
                  </a:txBody>
                  <a:tcPr marL="91425" marR="91425" marT="91425" marB="91425" anchor="ctr">
                    <a:lnL w="19050" cap="flat" cmpd="sng">
                      <a:solidFill>
                        <a:srgbClr val="424B54"/>
                      </a:solidFill>
                      <a:prstDash val="dot"/>
                      <a:round/>
                      <a:headEnd type="none" w="sm" len="sm"/>
                      <a:tailEnd type="none" w="sm" len="sm"/>
                    </a:lnL>
                    <a:lnR w="19050" cap="flat" cmpd="sng">
                      <a:solidFill>
                        <a:srgbClr val="424B54">
                          <a:alpha val="0"/>
                        </a:srgbClr>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extLst>
                  <a:ext uri="{0D108BD9-81ED-4DB2-BD59-A6C34878D82A}">
                    <a16:rowId xmlns:a16="http://schemas.microsoft.com/office/drawing/2014/main" val="10003"/>
                  </a:ext>
                </a:extLst>
              </a:tr>
              <a:tr h="853800">
                <a:tc>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Doesn’t worry about concurrency</a:t>
                      </a:r>
                      <a:endParaRPr sz="1800">
                        <a:solidFill>
                          <a:schemeClr val="dk1"/>
                        </a:solidFill>
                        <a:latin typeface="Roboto"/>
                        <a:ea typeface="Roboto"/>
                        <a:cs typeface="Roboto"/>
                        <a:sym typeface="Roboto"/>
                      </a:endParaRPr>
                    </a:p>
                  </a:txBody>
                  <a:tcPr marL="91425" marR="91425" marT="91425" marB="91425" anchor="ctr">
                    <a:lnL w="19050" cap="flat" cmpd="sng">
                      <a:solidFill>
                        <a:srgbClr val="424B54">
                          <a:alpha val="0"/>
                        </a:srgbClr>
                      </a:solidFill>
                      <a:prstDash val="dot"/>
                      <a:round/>
                      <a:headEnd type="none" w="sm" len="sm"/>
                      <a:tailEnd type="none" w="sm" len="sm"/>
                    </a:lnL>
                    <a:lnR w="19050" cap="flat" cmpd="sng">
                      <a:solidFill>
                        <a:srgbClr val="424B54"/>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highlight>
                            <a:srgbClr val="FFCA28"/>
                          </a:highlight>
                          <a:latin typeface="Roboto"/>
                          <a:ea typeface="Roboto"/>
                          <a:cs typeface="Roboto"/>
                          <a:sym typeface="Roboto"/>
                        </a:rPr>
                        <a:t> Concurrency </a:t>
                      </a:r>
                      <a:r>
                        <a:rPr lang="en" sz="1800">
                          <a:solidFill>
                            <a:schemeClr val="dk1"/>
                          </a:solidFill>
                          <a:latin typeface="Roboto"/>
                          <a:ea typeface="Roboto"/>
                          <a:cs typeface="Roboto"/>
                          <a:sym typeface="Roboto"/>
                        </a:rPr>
                        <a:t> is at the heart of it</a:t>
                      </a:r>
                      <a:endParaRPr sz="1800">
                        <a:solidFill>
                          <a:schemeClr val="dk1"/>
                        </a:solidFill>
                        <a:latin typeface="Roboto"/>
                        <a:ea typeface="Roboto"/>
                        <a:cs typeface="Roboto"/>
                        <a:sym typeface="Roboto"/>
                      </a:endParaRPr>
                    </a:p>
                  </a:txBody>
                  <a:tcPr marL="91425" marR="91425" marT="91425" marB="91425" anchor="ctr">
                    <a:lnL w="19050" cap="flat" cmpd="sng">
                      <a:solidFill>
                        <a:srgbClr val="424B54"/>
                      </a:solidFill>
                      <a:prstDash val="dot"/>
                      <a:round/>
                      <a:headEnd type="none" w="sm" len="sm"/>
                      <a:tailEnd type="none" w="sm" len="sm"/>
                    </a:lnL>
                    <a:lnR w="19050" cap="flat" cmpd="sng">
                      <a:solidFill>
                        <a:srgbClr val="424B54">
                          <a:alpha val="0"/>
                        </a:srgbClr>
                      </a:solidFill>
                      <a:prstDash val="dot"/>
                      <a:round/>
                      <a:headEnd type="none" w="sm" len="sm"/>
                      <a:tailEnd type="none" w="sm" len="sm"/>
                    </a:lnR>
                    <a:lnT w="19050" cap="flat" cmpd="sng">
                      <a:solidFill>
                        <a:srgbClr val="424B54">
                          <a:alpha val="0"/>
                        </a:srgbClr>
                      </a:solidFill>
                      <a:prstDash val="dot"/>
                      <a:round/>
                      <a:headEnd type="none" w="sm" len="sm"/>
                      <a:tailEnd type="none" w="sm" len="sm"/>
                    </a:lnT>
                    <a:lnB w="19050" cap="flat" cmpd="sng">
                      <a:solidFill>
                        <a:srgbClr val="424B54">
                          <a:alpha val="0"/>
                        </a:srgbClr>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E22"/>
        </a:solidFill>
        <a:effectLst/>
      </p:bgPr>
    </p:bg>
    <p:spTree>
      <p:nvGrpSpPr>
        <p:cNvPr id="1" name="Shape 135"/>
        <p:cNvGrpSpPr/>
        <p:nvPr/>
      </p:nvGrpSpPr>
      <p:grpSpPr>
        <a:xfrm>
          <a:off x="0" y="0"/>
          <a:ext cx="0" cy="0"/>
          <a:chOff x="0" y="0"/>
          <a:chExt cx="0" cy="0"/>
        </a:xfrm>
      </p:grpSpPr>
      <p:sp>
        <p:nvSpPr>
          <p:cNvPr id="136" name="Google Shape;136;p31"/>
          <p:cNvSpPr txBox="1"/>
          <p:nvPr/>
        </p:nvSpPr>
        <p:spPr>
          <a:xfrm>
            <a:off x="492000" y="791325"/>
            <a:ext cx="8160000" cy="7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EE133"/>
                </a:solidFill>
                <a:latin typeface="Roboto Medium"/>
                <a:ea typeface="Roboto Medium"/>
                <a:cs typeface="Roboto Medium"/>
                <a:sym typeface="Roboto Medium"/>
              </a:rPr>
              <a:t>Firebase</a:t>
            </a:r>
            <a:endParaRPr sz="3600">
              <a:solidFill>
                <a:srgbClr val="FEE133"/>
              </a:solidFill>
              <a:latin typeface="Roboto Medium"/>
              <a:ea typeface="Roboto Medium"/>
              <a:cs typeface="Roboto Medium"/>
              <a:sym typeface="Roboto Medium"/>
            </a:endParaRPr>
          </a:p>
        </p:txBody>
      </p:sp>
      <p:pic>
        <p:nvPicPr>
          <p:cNvPr id="137" name="Google Shape;137;p31"/>
          <p:cNvPicPr preferRelativeResize="0"/>
          <p:nvPr/>
        </p:nvPicPr>
        <p:blipFill>
          <a:blip r:embed="rId3">
            <a:alphaModFix/>
          </a:blip>
          <a:stretch>
            <a:fillRect/>
          </a:stretch>
        </p:blipFill>
        <p:spPr>
          <a:xfrm>
            <a:off x="3143250" y="1692925"/>
            <a:ext cx="285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Firebase Overview</a:t>
            </a:r>
            <a:endParaRPr/>
          </a:p>
          <a:p>
            <a:pPr marL="457200" lvl="0" indent="-342900" algn="l" rtl="0">
              <a:spcBef>
                <a:spcPts val="0"/>
              </a:spcBef>
              <a:spcAft>
                <a:spcPts val="0"/>
              </a:spcAft>
              <a:buSzPts val="1800"/>
              <a:buChar char="●"/>
            </a:pPr>
            <a:r>
              <a:rPr lang="en"/>
              <a:t>Firebase Cloud Firestore</a:t>
            </a:r>
            <a:endParaRPr/>
          </a:p>
          <a:p>
            <a:pPr marL="457200" lvl="0" indent="-342900" algn="l" rtl="0">
              <a:spcBef>
                <a:spcPts val="0"/>
              </a:spcBef>
              <a:spcAft>
                <a:spcPts val="0"/>
              </a:spcAft>
              <a:buSzPts val="1800"/>
              <a:buChar char="●"/>
            </a:pPr>
            <a:r>
              <a:rPr lang="en"/>
              <a:t>Firebase Authentication</a:t>
            </a:r>
            <a:endParaRPr/>
          </a:p>
          <a:p>
            <a:pPr marL="457200" lvl="0" indent="-342900" algn="l" rtl="0">
              <a:spcBef>
                <a:spcPts val="0"/>
              </a:spcBef>
              <a:spcAft>
                <a:spcPts val="0"/>
              </a:spcAft>
              <a:buSzPts val="1800"/>
              <a:buChar char="●"/>
            </a:pPr>
            <a:r>
              <a:rPr lang="en"/>
              <a:t>Firebase Exercise</a:t>
            </a:r>
            <a:endParaRPr/>
          </a:p>
        </p:txBody>
      </p:sp>
      <p:pic>
        <p:nvPicPr>
          <p:cNvPr id="143" name="Google Shape;143;p32" descr="Image result for rnfirebase png"/>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id="144" name="Google Shape;144;p32" descr="Image result for firebase logo"/>
          <p:cNvPicPr preferRelativeResize="0"/>
          <p:nvPr/>
        </p:nvPicPr>
        <p:blipFill>
          <a:blip r:embed="rId4">
            <a:alphaModFix/>
          </a:blip>
          <a:stretch>
            <a:fillRect/>
          </a:stretch>
        </p:blipFill>
        <p:spPr>
          <a:xfrm>
            <a:off x="2862750" y="1241675"/>
            <a:ext cx="195974" cy="269000"/>
          </a:xfrm>
          <a:prstGeom prst="rect">
            <a:avLst/>
          </a:prstGeom>
          <a:noFill/>
          <a:ln>
            <a:noFill/>
          </a:ln>
        </p:spPr>
      </p:pic>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for Today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Firebase?</a:t>
            </a:r>
            <a:endParaRPr/>
          </a:p>
        </p:txBody>
      </p:sp>
      <p:sp>
        <p:nvSpPr>
          <p:cNvPr id="151" name="Google Shape;15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It’s amazing.</a:t>
            </a:r>
            <a:endParaRPr/>
          </a:p>
          <a:p>
            <a:pPr marL="457200" lvl="0" indent="-342900" algn="l" rtl="0">
              <a:spcBef>
                <a:spcPts val="0"/>
              </a:spcBef>
              <a:spcAft>
                <a:spcPts val="0"/>
              </a:spcAft>
              <a:buSzPts val="1800"/>
              <a:buChar char="●"/>
            </a:pPr>
            <a:r>
              <a:rPr lang="en"/>
              <a:t>Literally the greatest thing in the world.</a:t>
            </a:r>
            <a:endParaRPr/>
          </a:p>
          <a:p>
            <a:pPr marL="457200" lvl="0" indent="-342900" algn="l" rtl="0">
              <a:spcBef>
                <a:spcPts val="0"/>
              </a:spcBef>
              <a:spcAft>
                <a:spcPts val="0"/>
              </a:spcAft>
              <a:buSzPts val="1800"/>
              <a:buChar char="●"/>
            </a:pPr>
            <a:r>
              <a:rPr lang="en"/>
              <a:t>Period.</a:t>
            </a:r>
            <a:endParaRPr/>
          </a:p>
          <a:p>
            <a:pPr marL="457200" lvl="0" indent="-342900" algn="l" rtl="0">
              <a:spcBef>
                <a:spcPts val="0"/>
              </a:spcBef>
              <a:spcAft>
                <a:spcPts val="0"/>
              </a:spcAft>
              <a:buSzPts val="1800"/>
              <a:buChar char="●"/>
            </a:pPr>
            <a:r>
              <a:rPr lang="en"/>
              <a:t>EOM. </a:t>
            </a:r>
            <a:endParaRPr/>
          </a:p>
          <a:p>
            <a:pPr marL="457200" lvl="0" indent="-342900" algn="l" rtl="0">
              <a:spcBef>
                <a:spcPts val="0"/>
              </a:spcBef>
              <a:spcAft>
                <a:spcPts val="0"/>
              </a:spcAft>
              <a:buSzPts val="1800"/>
              <a:buChar char="●"/>
            </a:pPr>
            <a:r>
              <a:rPr lang="en"/>
              <a:t>Backend-as-a-Service (BaaS)</a:t>
            </a:r>
            <a:endParaRPr/>
          </a:p>
          <a:p>
            <a:pPr marL="914400" lvl="0" indent="-317500" algn="l" rtl="0">
              <a:spcBef>
                <a:spcPts val="0"/>
              </a:spcBef>
              <a:spcAft>
                <a:spcPts val="0"/>
              </a:spcAft>
              <a:buSzPts val="1400"/>
              <a:buChar char="●"/>
            </a:pPr>
            <a:r>
              <a:rPr lang="en" sz="1400"/>
              <a:t>Allows developers to focus on frontend</a:t>
            </a:r>
            <a:endParaRPr sz="1400"/>
          </a:p>
          <a:p>
            <a:pPr marL="914400" lvl="0" indent="-317500" algn="l" rtl="0">
              <a:spcBef>
                <a:spcPts val="0"/>
              </a:spcBef>
              <a:spcAft>
                <a:spcPts val="0"/>
              </a:spcAft>
              <a:buSzPts val="1400"/>
              <a:buChar char="●"/>
            </a:pPr>
            <a:r>
              <a:rPr lang="en" sz="1400"/>
              <a:t>Database management, user authentication, etc.</a:t>
            </a:r>
            <a:endParaRPr/>
          </a:p>
        </p:txBody>
      </p:sp>
      <p:sp>
        <p:nvSpPr>
          <p:cNvPr id="152" name="Google Shape;152;p33"/>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Website</a:t>
            </a:r>
            <a:r>
              <a:rPr lang="en"/>
              <a:t> </a:t>
            </a:r>
            <a:r>
              <a:rPr lang="en">
                <a:solidFill>
                  <a:srgbClr val="F0F3F3"/>
                </a:solidFill>
              </a:rPr>
              <a:t>/ </a:t>
            </a:r>
            <a:r>
              <a:rPr lang="en" u="sng">
                <a:solidFill>
                  <a:srgbClr val="FFCA28"/>
                </a:solidFill>
                <a:latin typeface="Roboto"/>
                <a:ea typeface="Roboto"/>
                <a:cs typeface="Roboto"/>
                <a:sym typeface="Roboto"/>
                <a:hlinkClick r:id="rId4"/>
              </a:rPr>
              <a:t>What is BaaS?</a:t>
            </a:r>
            <a:r>
              <a:rPr lang="en">
                <a:solidFill>
                  <a:srgbClr val="4DD0E1"/>
                </a:solidFill>
                <a:latin typeface="Roboto"/>
                <a:ea typeface="Roboto"/>
                <a:cs typeface="Roboto"/>
                <a:sym typeface="Roboto"/>
              </a:rPr>
              <a:t> </a:t>
            </a:r>
            <a:r>
              <a:rPr lang="en">
                <a:solidFill>
                  <a:srgbClr val="FFFFFF"/>
                </a:solidFill>
                <a:latin typeface="Roboto"/>
                <a:ea typeface="Roboto"/>
                <a:cs typeface="Roboto"/>
                <a:sym typeface="Roboto"/>
              </a:rPr>
              <a:t> </a:t>
            </a:r>
            <a:endParaRPr sz="1300" b="1">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p:nvPr/>
        </p:nvSpPr>
        <p:spPr>
          <a:xfrm>
            <a:off x="5741325" y="982600"/>
            <a:ext cx="1831800" cy="1305600"/>
          </a:xfrm>
          <a:prstGeom prst="wedgeEllipseCallout">
            <a:avLst>
              <a:gd name="adj1" fmla="val -59559"/>
              <a:gd name="adj2" fmla="val -10251"/>
            </a:avLst>
          </a:prstGeom>
          <a:solidFill>
            <a:srgbClr val="FFA000"/>
          </a:solidFill>
          <a:ln w="28575" cap="flat" cmpd="sng">
            <a:solidFill>
              <a:srgbClr val="FFA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Firebase?</a:t>
            </a:r>
            <a:endParaRPr/>
          </a:p>
        </p:txBody>
      </p:sp>
      <p:pic>
        <p:nvPicPr>
          <p:cNvPr id="159" name="Google Shape;159;p34"/>
          <p:cNvPicPr preferRelativeResize="0"/>
          <p:nvPr/>
        </p:nvPicPr>
        <p:blipFill>
          <a:blip r:embed="rId3">
            <a:alphaModFix/>
          </a:blip>
          <a:stretch>
            <a:fillRect/>
          </a:stretch>
        </p:blipFill>
        <p:spPr>
          <a:xfrm>
            <a:off x="3735638" y="1404075"/>
            <a:ext cx="884050" cy="884050"/>
          </a:xfrm>
          <a:prstGeom prst="rect">
            <a:avLst/>
          </a:prstGeom>
          <a:noFill/>
          <a:ln>
            <a:noFill/>
          </a:ln>
        </p:spPr>
      </p:pic>
      <p:pic>
        <p:nvPicPr>
          <p:cNvPr id="160" name="Google Shape;160;p34"/>
          <p:cNvPicPr preferRelativeResize="0"/>
          <p:nvPr/>
        </p:nvPicPr>
        <p:blipFill>
          <a:blip r:embed="rId4">
            <a:alphaModFix/>
          </a:blip>
          <a:stretch>
            <a:fillRect/>
          </a:stretch>
        </p:blipFill>
        <p:spPr>
          <a:xfrm>
            <a:off x="3735638" y="3678375"/>
            <a:ext cx="884050" cy="884050"/>
          </a:xfrm>
          <a:prstGeom prst="rect">
            <a:avLst/>
          </a:prstGeom>
          <a:noFill/>
          <a:ln>
            <a:noFill/>
          </a:ln>
        </p:spPr>
      </p:pic>
      <p:cxnSp>
        <p:nvCxnSpPr>
          <p:cNvPr id="161" name="Google Shape;161;p34"/>
          <p:cNvCxnSpPr/>
          <p:nvPr/>
        </p:nvCxnSpPr>
        <p:spPr>
          <a:xfrm rot="10800000">
            <a:off x="4301863" y="2288125"/>
            <a:ext cx="0" cy="139020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34"/>
          <p:cNvCxnSpPr/>
          <p:nvPr/>
        </p:nvCxnSpPr>
        <p:spPr>
          <a:xfrm>
            <a:off x="4025263" y="2288125"/>
            <a:ext cx="0" cy="139020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34"/>
          <p:cNvSpPr txBox="1"/>
          <p:nvPr/>
        </p:nvSpPr>
        <p:spPr>
          <a:xfrm>
            <a:off x="4326438" y="2818150"/>
            <a:ext cx="9789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Request</a:t>
            </a:r>
            <a:endParaRPr/>
          </a:p>
        </p:txBody>
      </p:sp>
      <p:sp>
        <p:nvSpPr>
          <p:cNvPr id="164" name="Google Shape;164;p34"/>
          <p:cNvSpPr txBox="1"/>
          <p:nvPr/>
        </p:nvSpPr>
        <p:spPr>
          <a:xfrm>
            <a:off x="3031738" y="2803100"/>
            <a:ext cx="1066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Response</a:t>
            </a:r>
            <a:endParaRPr/>
          </a:p>
        </p:txBody>
      </p:sp>
      <p:pic>
        <p:nvPicPr>
          <p:cNvPr id="165" name="Google Shape;165;p34"/>
          <p:cNvPicPr preferRelativeResize="0"/>
          <p:nvPr/>
        </p:nvPicPr>
        <p:blipFill>
          <a:blip r:embed="rId4">
            <a:alphaModFix/>
          </a:blip>
          <a:stretch>
            <a:fillRect/>
          </a:stretch>
        </p:blipFill>
        <p:spPr>
          <a:xfrm>
            <a:off x="5699963" y="3678375"/>
            <a:ext cx="884050" cy="884050"/>
          </a:xfrm>
          <a:prstGeom prst="rect">
            <a:avLst/>
          </a:prstGeom>
          <a:noFill/>
          <a:ln>
            <a:noFill/>
          </a:ln>
        </p:spPr>
      </p:pic>
      <p:pic>
        <p:nvPicPr>
          <p:cNvPr id="166" name="Google Shape;166;p34"/>
          <p:cNvPicPr preferRelativeResize="0"/>
          <p:nvPr/>
        </p:nvPicPr>
        <p:blipFill>
          <a:blip r:embed="rId4">
            <a:alphaModFix/>
          </a:blip>
          <a:stretch>
            <a:fillRect/>
          </a:stretch>
        </p:blipFill>
        <p:spPr>
          <a:xfrm>
            <a:off x="1771313" y="3678375"/>
            <a:ext cx="884050" cy="884050"/>
          </a:xfrm>
          <a:prstGeom prst="rect">
            <a:avLst/>
          </a:prstGeom>
          <a:noFill/>
          <a:ln>
            <a:noFill/>
          </a:ln>
        </p:spPr>
      </p:pic>
      <p:cxnSp>
        <p:nvCxnSpPr>
          <p:cNvPr id="167" name="Google Shape;167;p34"/>
          <p:cNvCxnSpPr/>
          <p:nvPr/>
        </p:nvCxnSpPr>
        <p:spPr>
          <a:xfrm flipH="1">
            <a:off x="2411313" y="2255575"/>
            <a:ext cx="1307700" cy="1417500"/>
          </a:xfrm>
          <a:prstGeom prst="straightConnector1">
            <a:avLst/>
          </a:prstGeom>
          <a:noFill/>
          <a:ln w="9525" cap="flat" cmpd="sng">
            <a:solidFill>
              <a:schemeClr val="dk2"/>
            </a:solidFill>
            <a:prstDash val="solid"/>
            <a:round/>
            <a:headEnd type="none" w="med" len="med"/>
            <a:tailEnd type="triangle" w="med" len="med"/>
          </a:ln>
        </p:spPr>
      </p:cxnSp>
      <p:cxnSp>
        <p:nvCxnSpPr>
          <p:cNvPr id="168" name="Google Shape;168;p34"/>
          <p:cNvCxnSpPr/>
          <p:nvPr/>
        </p:nvCxnSpPr>
        <p:spPr>
          <a:xfrm rot="10800000" flipH="1">
            <a:off x="2291163" y="2128100"/>
            <a:ext cx="1285800" cy="1395600"/>
          </a:xfrm>
          <a:prstGeom prst="straightConnector1">
            <a:avLst/>
          </a:prstGeom>
          <a:noFill/>
          <a:ln w="9525" cap="flat" cmpd="sng">
            <a:solidFill>
              <a:schemeClr val="dk2"/>
            </a:solidFill>
            <a:prstDash val="solid"/>
            <a:round/>
            <a:headEnd type="none" w="med" len="med"/>
            <a:tailEnd type="triangle" w="med" len="med"/>
          </a:ln>
        </p:spPr>
      </p:cxnSp>
      <p:cxnSp>
        <p:nvCxnSpPr>
          <p:cNvPr id="169" name="Google Shape;169;p34"/>
          <p:cNvCxnSpPr/>
          <p:nvPr/>
        </p:nvCxnSpPr>
        <p:spPr>
          <a:xfrm rot="10800000">
            <a:off x="4632313" y="2233775"/>
            <a:ext cx="1242000" cy="14319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34"/>
          <p:cNvCxnSpPr/>
          <p:nvPr/>
        </p:nvCxnSpPr>
        <p:spPr>
          <a:xfrm>
            <a:off x="4802288" y="2174175"/>
            <a:ext cx="1203600" cy="1403700"/>
          </a:xfrm>
          <a:prstGeom prst="straightConnector1">
            <a:avLst/>
          </a:prstGeom>
          <a:noFill/>
          <a:ln w="9525" cap="flat" cmpd="sng">
            <a:solidFill>
              <a:schemeClr val="dk2"/>
            </a:solidFill>
            <a:prstDash val="solid"/>
            <a:round/>
            <a:headEnd type="none" w="med" len="med"/>
            <a:tailEnd type="triangle" w="med" len="med"/>
          </a:ln>
        </p:spPr>
      </p:cxnSp>
      <p:pic>
        <p:nvPicPr>
          <p:cNvPr id="171" name="Google Shape;171;p34" descr="Image result for firebase logo"/>
          <p:cNvPicPr preferRelativeResize="0"/>
          <p:nvPr/>
        </p:nvPicPr>
        <p:blipFill>
          <a:blip r:embed="rId5">
            <a:alphaModFix/>
          </a:blip>
          <a:stretch>
            <a:fillRect/>
          </a:stretch>
        </p:blipFill>
        <p:spPr>
          <a:xfrm>
            <a:off x="4729525" y="1017719"/>
            <a:ext cx="808925" cy="1110382"/>
          </a:xfrm>
          <a:prstGeom prst="rect">
            <a:avLst/>
          </a:prstGeom>
          <a:noFill/>
          <a:ln>
            <a:noFill/>
          </a:ln>
        </p:spPr>
      </p:pic>
      <p:sp>
        <p:nvSpPr>
          <p:cNvPr id="172" name="Google Shape;172;p34"/>
          <p:cNvSpPr txBox="1"/>
          <p:nvPr/>
        </p:nvSpPr>
        <p:spPr>
          <a:xfrm>
            <a:off x="5792025" y="1245350"/>
            <a:ext cx="1730400" cy="76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I’ll take care of everything!</a:t>
            </a:r>
            <a:endParaRPr sz="1800" b="1">
              <a:solidFill>
                <a:srgbClr val="FFFFFF"/>
              </a:solidFill>
            </a:endParaRPr>
          </a:p>
        </p:txBody>
      </p:sp>
      <p:sp>
        <p:nvSpPr>
          <p:cNvPr id="173" name="Google Shape;173;p34"/>
          <p:cNvSpPr txBox="1"/>
          <p:nvPr/>
        </p:nvSpPr>
        <p:spPr>
          <a:xfrm>
            <a:off x="0" y="4742475"/>
            <a:ext cx="9144000" cy="401100"/>
          </a:xfrm>
          <a:prstGeom prst="rect">
            <a:avLst/>
          </a:prstGeom>
          <a:solidFill>
            <a:srgbClr val="1C1E22"/>
          </a:solidFill>
          <a:ln>
            <a:noFill/>
          </a:ln>
        </p:spPr>
        <p:txBody>
          <a:bodyPr spcFirstLastPara="1" wrap="square" lIns="91425" tIns="91425" rIns="91425" bIns="91425" anchor="b" anchorCtr="0">
            <a:noAutofit/>
          </a:bodyPr>
          <a:lstStyle/>
          <a:p>
            <a:pPr marL="400050" marR="386759" lvl="0" indent="0" algn="l" rtl="0">
              <a:spcBef>
                <a:spcPts val="0"/>
              </a:spcBef>
              <a:spcAft>
                <a:spcPts val="0"/>
              </a:spcAft>
              <a:buNone/>
            </a:pPr>
            <a:r>
              <a:rPr lang="en" sz="1300" b="1">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6"/>
              </a:rPr>
              <a:t>Firebase Website</a:t>
            </a:r>
            <a:r>
              <a:rPr lang="en"/>
              <a:t> </a:t>
            </a:r>
            <a:r>
              <a:rPr lang="en">
                <a:solidFill>
                  <a:srgbClr val="F0F3F3"/>
                </a:solidFill>
              </a:rPr>
              <a:t>/ </a:t>
            </a:r>
            <a:r>
              <a:rPr lang="en" u="sng">
                <a:solidFill>
                  <a:srgbClr val="FFCA28"/>
                </a:solidFill>
                <a:latin typeface="Roboto"/>
                <a:ea typeface="Roboto"/>
                <a:cs typeface="Roboto"/>
                <a:sym typeface="Roboto"/>
                <a:hlinkClick r:id="rId7"/>
              </a:rPr>
              <a:t>What is BaaS?</a:t>
            </a:r>
            <a:r>
              <a:rPr lang="en">
                <a:solidFill>
                  <a:srgbClr val="4DD0E1"/>
                </a:solidFill>
                <a:latin typeface="Roboto"/>
                <a:ea typeface="Roboto"/>
                <a:cs typeface="Roboto"/>
                <a:sym typeface="Roboto"/>
              </a:rPr>
              <a:t> </a:t>
            </a:r>
            <a:r>
              <a:rPr lang="en">
                <a:solidFill>
                  <a:srgbClr val="FFFFFF"/>
                </a:solidFill>
                <a:latin typeface="Roboto"/>
                <a:ea typeface="Roboto"/>
                <a:cs typeface="Roboto"/>
                <a:sym typeface="Roboto"/>
              </a:rPr>
              <a:t> </a:t>
            </a:r>
            <a:endParaRPr sz="1300" b="1">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424B54"/>
      </a:dk1>
      <a:lt1>
        <a:srgbClr val="FFFFFF"/>
      </a:lt1>
      <a:dk2>
        <a:srgbClr val="595959"/>
      </a:dk2>
      <a:lt2>
        <a:srgbClr val="EEEEEE"/>
      </a:lt2>
      <a:accent1>
        <a:srgbClr val="4DD0E1"/>
      </a:accent1>
      <a:accent2>
        <a:srgbClr val="212121"/>
      </a:accent2>
      <a:accent3>
        <a:srgbClr val="78909C"/>
      </a:accent3>
      <a:accent4>
        <a:srgbClr val="FFAB40"/>
      </a:accent4>
      <a:accent5>
        <a:srgbClr val="4DD0E1"/>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1468</Words>
  <Application>Microsoft Macintosh PowerPoint</Application>
  <PresentationFormat>On-screen Show (16:9)</PresentationFormat>
  <Paragraphs>243</Paragraphs>
  <Slides>37</Slides>
  <Notes>37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Roboto Medium</vt:lpstr>
      <vt:lpstr>Arial</vt:lpstr>
      <vt:lpstr>Consolas</vt:lpstr>
      <vt:lpstr>Roboto</vt:lpstr>
      <vt:lpstr>Simple Light</vt:lpstr>
      <vt:lpstr>Simple Light</vt:lpstr>
      <vt:lpstr>PowerPoint Presentation</vt:lpstr>
      <vt:lpstr>PowerPoint Presentation</vt:lpstr>
      <vt:lpstr>Where We Are</vt:lpstr>
      <vt:lpstr>Where We Are</vt:lpstr>
      <vt:lpstr>PowerPoint Presentation</vt:lpstr>
      <vt:lpstr>PowerPoint Presentation</vt:lpstr>
      <vt:lpstr>Overview for Today</vt:lpstr>
      <vt:lpstr>What is Firebase?</vt:lpstr>
      <vt:lpstr>What is Firebase?</vt:lpstr>
      <vt:lpstr>Overview for Today</vt:lpstr>
      <vt:lpstr>What is Firebase Cloud Firestore?</vt:lpstr>
      <vt:lpstr>How do you use Firebase Cloud Firestore?</vt:lpstr>
      <vt:lpstr>How do you use Firebase Cloud Firestore?</vt:lpstr>
      <vt:lpstr>PowerPoint Presentation</vt:lpstr>
      <vt:lpstr>PowerPoint Presentation</vt:lpstr>
      <vt:lpstr>PowerPoint Presentation</vt:lpstr>
      <vt:lpstr>How do you use Firebase Cloud Firestore?</vt:lpstr>
      <vt:lpstr>PowerPoint Presentation</vt:lpstr>
      <vt:lpstr>PowerPoint Presentation</vt:lpstr>
      <vt:lpstr>PowerPoint Presentation</vt:lpstr>
      <vt:lpstr>PowerPoint Presentation</vt:lpstr>
      <vt:lpstr>PowerPoint Presentation</vt:lpstr>
      <vt:lpstr>PowerPoint Presentation</vt:lpstr>
      <vt:lpstr>How do you use Firebase Cloud Firestore?</vt:lpstr>
      <vt:lpstr>How do you use Firebase Cloud Firestore?</vt:lpstr>
      <vt:lpstr>Understanding Collections and Documents</vt:lpstr>
      <vt:lpstr>Obtain a Reference to a Collection/Document</vt:lpstr>
      <vt:lpstr>Perform a Manipulation on that Reference</vt:lpstr>
      <vt:lpstr>Perform a Manipulation on that Reference</vt:lpstr>
      <vt:lpstr>Read from that Reference</vt:lpstr>
      <vt:lpstr>Read from that Reference</vt:lpstr>
      <vt:lpstr>Overview for Today</vt:lpstr>
      <vt:lpstr>Firebase Authentication</vt:lpstr>
      <vt:lpstr>Overview for Today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Christine Abernathy</cp:lastModifiedBy>
  <cp:revision>2</cp:revision>
  <dcterms:modified xsi:type="dcterms:W3CDTF">2020-06-25T04:06:22Z</dcterms:modified>
</cp:coreProperties>
</file>